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20"/>
  </p:handoutMasterIdLst>
  <p:sldIdLst>
    <p:sldId id="288" r:id="rId3"/>
    <p:sldId id="285" r:id="rId4"/>
    <p:sldId id="333" r:id="rId5"/>
    <p:sldId id="297" r:id="rId6"/>
    <p:sldId id="314" r:id="rId7"/>
    <p:sldId id="316" r:id="rId8"/>
    <p:sldId id="317" r:id="rId9"/>
    <p:sldId id="278" r:id="rId10"/>
    <p:sldId id="290" r:id="rId11"/>
    <p:sldId id="291" r:id="rId13"/>
    <p:sldId id="307" r:id="rId14"/>
    <p:sldId id="308" r:id="rId15"/>
    <p:sldId id="299" r:id="rId16"/>
    <p:sldId id="315" r:id="rId17"/>
    <p:sldId id="279" r:id="rId18"/>
    <p:sldId id="330" r:id="rId19"/>
  </p:sldIdLst>
  <p:sldSz cx="9144000" cy="5144135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719C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139" y="1143000"/>
            <a:ext cx="5485723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1093"/>
            <a:ext cx="3868340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9135"/>
            <a:ext cx="3868340" cy="27639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1093"/>
            <a:ext cx="3887391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135"/>
            <a:ext cx="3887391" cy="276392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3.png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新街综合布线改造方案</a:t>
            </a:r>
            <a:r>
              <a:rPr lang="en-US" altLang="zh-CN" sz="1300">
                <a:sym typeface="+mn-ea"/>
              </a:rPr>
              <a:t>-</a:t>
            </a:r>
            <a:r>
              <a:rPr lang="zh-CN" altLang="zh-CN" sz="1300">
                <a:sym typeface="+mn-ea"/>
              </a:rPr>
              <a:t>点位图</a:t>
            </a:r>
            <a:endParaRPr lang="zh-CN" altLang="zh-CN" sz="1300"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88695" y="256540"/>
            <a:ext cx="6739890" cy="4747895"/>
            <a:chOff x="1557" y="404"/>
            <a:chExt cx="10614" cy="747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57" y="404"/>
              <a:ext cx="10614" cy="7477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86" y="5743"/>
              <a:ext cx="255" cy="2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96" y="5906"/>
              <a:ext cx="255" cy="25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13" y="2395"/>
              <a:ext cx="255" cy="255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24130" y="256540"/>
            <a:ext cx="3805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</a:rPr>
              <a:t>网络点位：</a:t>
            </a:r>
            <a:r>
              <a:rPr lang="en-US" altLang="zh-CN" sz="1200">
                <a:solidFill>
                  <a:srgbClr val="FF0000"/>
                </a:solidFill>
              </a:rPr>
              <a:t>130</a:t>
            </a:r>
            <a:r>
              <a:rPr lang="zh-CN" altLang="en-US" sz="1200">
                <a:solidFill>
                  <a:srgbClr val="FF0000"/>
                </a:solidFill>
              </a:rPr>
              <a:t>个           </a:t>
            </a:r>
            <a:r>
              <a:rPr lang="zh-CN" altLang="en-US" sz="1200">
                <a:solidFill>
                  <a:srgbClr val="FF0000"/>
                </a:solidFill>
                <a:sym typeface="+mn-ea"/>
              </a:rPr>
              <a:t>电源点位：</a:t>
            </a:r>
            <a:r>
              <a:rPr lang="en-US" altLang="zh-CN" sz="1200">
                <a:solidFill>
                  <a:srgbClr val="FF0000"/>
                </a:solidFill>
                <a:sym typeface="+mn-ea"/>
              </a:rPr>
              <a:t>24</a:t>
            </a:r>
            <a:r>
              <a:rPr lang="zh-CN" altLang="zh-CN" sz="1200">
                <a:solidFill>
                  <a:srgbClr val="FF0000"/>
                </a:solidFill>
                <a:sym typeface="+mn-ea"/>
              </a:rPr>
              <a:t>个</a:t>
            </a:r>
            <a:endParaRPr lang="zh-CN" altLang="zh-CN" sz="1200">
              <a:solidFill>
                <a:srgbClr val="FF0000"/>
              </a:solidFill>
            </a:endParaRPr>
          </a:p>
          <a:p>
            <a:r>
              <a:rPr lang="en-US" altLang="zh-CN" sz="1200">
                <a:solidFill>
                  <a:srgbClr val="FF0000"/>
                </a:solidFill>
              </a:rPr>
              <a:t>WIFI</a:t>
            </a:r>
            <a:r>
              <a:rPr lang="zh-CN" altLang="zh-CN" sz="1200">
                <a:solidFill>
                  <a:srgbClr val="FF0000"/>
                </a:solidFill>
              </a:rPr>
              <a:t>：</a:t>
            </a:r>
            <a:r>
              <a:rPr lang="en-US" altLang="zh-CN" sz="1200">
                <a:solidFill>
                  <a:srgbClr val="FF0000"/>
                </a:solidFill>
              </a:rPr>
              <a:t>33 </a:t>
            </a:r>
            <a:r>
              <a:rPr lang="zh-CN" altLang="en-US" sz="1200">
                <a:solidFill>
                  <a:srgbClr val="FF0000"/>
                </a:solidFill>
              </a:rPr>
              <a:t>个 ，</a:t>
            </a:r>
            <a:r>
              <a:rPr lang="zh-CN" altLang="zh-CN" sz="1200">
                <a:solidFill>
                  <a:srgbClr val="FF0000"/>
                </a:solidFill>
              </a:rPr>
              <a:t>内网</a:t>
            </a:r>
            <a:r>
              <a:rPr lang="en-US" altLang="zh-CN" sz="1200">
                <a:solidFill>
                  <a:srgbClr val="FF0000"/>
                </a:solidFill>
              </a:rPr>
              <a:t>32</a:t>
            </a:r>
            <a:r>
              <a:rPr lang="zh-CN" altLang="zh-CN" sz="1200">
                <a:solidFill>
                  <a:srgbClr val="FF0000"/>
                </a:solidFill>
              </a:rPr>
              <a:t>个，外网</a:t>
            </a:r>
            <a:r>
              <a:rPr lang="en-US" altLang="zh-CN" sz="1200">
                <a:solidFill>
                  <a:srgbClr val="FF0000"/>
                </a:solidFill>
              </a:rPr>
              <a:t>21</a:t>
            </a:r>
            <a:r>
              <a:rPr lang="zh-CN" altLang="en-US" sz="1200">
                <a:solidFill>
                  <a:srgbClr val="FF0000"/>
                </a:solidFill>
              </a:rPr>
              <a:t>个，排队</a:t>
            </a:r>
            <a:r>
              <a:rPr lang="en-US" altLang="zh-CN" sz="1200">
                <a:solidFill>
                  <a:srgbClr val="FF0000"/>
                </a:solidFill>
              </a:rPr>
              <a:t>44</a:t>
            </a:r>
            <a:r>
              <a:rPr lang="zh-CN" altLang="en-US" sz="1200">
                <a:solidFill>
                  <a:srgbClr val="FF0000"/>
                </a:solidFill>
              </a:rPr>
              <a:t>个</a:t>
            </a:r>
            <a:endParaRPr lang="zh-CN" altLang="en-US" sz="1200">
              <a:solidFill>
                <a:srgbClr val="FF0000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350645" y="888365"/>
            <a:ext cx="6209030" cy="3840480"/>
            <a:chOff x="2137" y="1399"/>
            <a:chExt cx="9778" cy="6048"/>
          </a:xfrm>
        </p:grpSpPr>
        <p:grpSp>
          <p:nvGrpSpPr>
            <p:cNvPr id="59" name="组合 58"/>
            <p:cNvGrpSpPr/>
            <p:nvPr/>
          </p:nvGrpSpPr>
          <p:grpSpPr>
            <a:xfrm>
              <a:off x="2137" y="1399"/>
              <a:ext cx="9778" cy="6049"/>
              <a:chOff x="2137" y="1399"/>
              <a:chExt cx="9778" cy="6049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86" y="2882"/>
                <a:ext cx="210" cy="225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41" y="2882"/>
                <a:ext cx="210" cy="225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2137" y="139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8374" y="1588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2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376" y="1618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3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806" y="1541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4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8379" y="2609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5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9425" y="2507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6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31" y="4906"/>
                <a:ext cx="155" cy="168"/>
              </a:xfrm>
              <a:prstGeom prst="rect">
                <a:avLst/>
              </a:prstGeom>
            </p:spPr>
          </p:pic>
          <p:sp>
            <p:nvSpPr>
              <p:cNvPr id="20" name="文本框 19"/>
              <p:cNvSpPr txBox="1"/>
              <p:nvPr/>
            </p:nvSpPr>
            <p:spPr>
              <a:xfrm>
                <a:off x="3159" y="139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4814" y="139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4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3058" y="239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6574" y="140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5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7720" y="153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6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8742" y="153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7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0086" y="1541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8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7798" y="2721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9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8742" y="2721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10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0004" y="260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11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2137" y="517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12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860" y="434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13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4591" y="434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14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5393" y="434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15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6286" y="434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16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7136" y="426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17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8045" y="434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18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9156" y="3526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19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2137" y="567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2949" y="706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21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5037" y="6571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22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651" y="631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23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8045" y="6957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24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8973" y="6957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25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9939" y="6957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26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0671" y="6413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27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3059" y="3220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29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3079" y="398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30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3331" y="474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31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4572" y="528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32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5709" y="519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33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8254" y="4946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34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706" y="4750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35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5444" y="583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36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8035" y="5693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37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8956" y="5673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38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10223" y="520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39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1113" y="5520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28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1" y="3316"/>
              <a:ext cx="255" cy="210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82" y="3316"/>
              <a:ext cx="255" cy="210"/>
            </a:xfrm>
            <a:prstGeom prst="rect">
              <a:avLst/>
            </a:prstGeom>
          </p:spPr>
        </p:pic>
      </p:grpSp>
      <p:sp>
        <p:nvSpPr>
          <p:cNvPr id="63" name="文本框 62"/>
          <p:cNvSpPr txBox="1"/>
          <p:nvPr/>
        </p:nvSpPr>
        <p:spPr>
          <a:xfrm>
            <a:off x="2837180" y="1953895"/>
            <a:ext cx="5092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40</a:t>
            </a:r>
            <a:r>
              <a: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室</a:t>
            </a:r>
            <a:endParaRPr lang="zh-CN" sz="10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1219200" y="688975"/>
            <a:ext cx="6207760" cy="7112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219065" y="501650"/>
            <a:ext cx="8959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43</a:t>
            </a:r>
            <a:r>
              <a:rPr lang="zh-CN" altLang="zh-CN" sz="1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endParaRPr lang="zh-CN" altLang="zh-CN" sz="1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 flipH="1" flipV="1">
            <a:off x="7510780" y="779145"/>
            <a:ext cx="180975" cy="3919855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7523480" y="2236470"/>
            <a:ext cx="8959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24</a:t>
            </a:r>
            <a:r>
              <a:rPr lang="zh-CN" altLang="zh-CN" sz="12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endParaRPr lang="zh-CN" altLang="zh-CN" sz="12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65" name="直接箭头连接符 64"/>
          <p:cNvCxnSpPr/>
          <p:nvPr/>
        </p:nvCxnSpPr>
        <p:spPr>
          <a:xfrm>
            <a:off x="1239520" y="913130"/>
            <a:ext cx="709295" cy="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1558925" y="777875"/>
            <a:ext cx="5556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10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endParaRPr lang="zh-CN" altLang="zh-CN" sz="10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67" name="直接箭头连接符 66"/>
          <p:cNvCxnSpPr/>
          <p:nvPr/>
        </p:nvCxnSpPr>
        <p:spPr>
          <a:xfrm flipV="1">
            <a:off x="1400175" y="843915"/>
            <a:ext cx="12700" cy="70866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1219200" y="1038225"/>
            <a:ext cx="89598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10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endParaRPr lang="zh-CN" altLang="zh-CN" sz="10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69" name="直接箭头连接符 68"/>
          <p:cNvCxnSpPr/>
          <p:nvPr/>
        </p:nvCxnSpPr>
        <p:spPr>
          <a:xfrm flipV="1">
            <a:off x="2508885" y="972820"/>
            <a:ext cx="296545" cy="381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2475865" y="921385"/>
            <a:ext cx="55435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10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endParaRPr lang="zh-CN" altLang="zh-CN" sz="10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348220" y="4823460"/>
            <a:ext cx="16440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200">
                <a:solidFill>
                  <a:srgbClr val="FF0000"/>
                </a:solidFill>
              </a:rPr>
              <a:t>新街面板总数：</a:t>
            </a:r>
            <a:r>
              <a:rPr lang="en-US" altLang="zh-CN" sz="1200">
                <a:solidFill>
                  <a:srgbClr val="FF0000"/>
                </a:solidFill>
              </a:rPr>
              <a:t>260</a:t>
            </a:r>
            <a:r>
              <a:rPr lang="zh-CN" altLang="zh-CN" sz="1200">
                <a:solidFill>
                  <a:srgbClr val="FF0000"/>
                </a:solidFill>
              </a:rPr>
              <a:t>套</a:t>
            </a:r>
            <a:endParaRPr lang="zh-CN" altLang="zh-CN" sz="1200">
              <a:solidFill>
                <a:srgbClr val="FF0000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747510" y="4064635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5076825" y="811530"/>
            <a:ext cx="108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2896870" y="2773680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3380105" y="2767330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5725160" y="811530"/>
            <a:ext cx="108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3618865" y="3964305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6647180" y="811530"/>
            <a:ext cx="108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1352550" y="2908300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5725160" y="1619885"/>
            <a:ext cx="108000" cy="1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304522" y="253873"/>
            <a:ext cx="6535433" cy="47530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5" name="矩形 4"/>
          <p:cNvSpPr/>
          <p:nvPr/>
        </p:nvSpPr>
        <p:spPr>
          <a:xfrm>
            <a:off x="4253218" y="1485127"/>
            <a:ext cx="3451810" cy="3048853"/>
          </a:xfrm>
          <a:prstGeom prst="rect">
            <a:avLst/>
          </a:prstGeom>
          <a:noFill/>
          <a:ln w="127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253218" y="475829"/>
            <a:ext cx="995962" cy="1024064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7705028" y="489165"/>
            <a:ext cx="973575" cy="1010727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7705028" y="3509916"/>
            <a:ext cx="995962" cy="1024064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8678603" y="489165"/>
            <a:ext cx="22863" cy="3020750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247274" y="489165"/>
            <a:ext cx="3430852" cy="0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627141" y="3027415"/>
            <a:ext cx="596815" cy="1512280"/>
          </a:xfrm>
          <a:prstGeom prst="rect">
            <a:avLst/>
          </a:prstGeom>
          <a:noFill/>
          <a:ln w="6350"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5193451" y="489165"/>
            <a:ext cx="53823" cy="2970738"/>
          </a:xfrm>
          <a:prstGeom prst="line">
            <a:avLst/>
          </a:prstGeom>
          <a:ln w="12700">
            <a:solidFill>
              <a:srgbClr val="618EC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590672" y="488689"/>
            <a:ext cx="1656602" cy="476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2617097" y="488689"/>
            <a:ext cx="973575" cy="1010727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2618526" y="1494177"/>
            <a:ext cx="1634692" cy="20958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2617097" y="4501114"/>
            <a:ext cx="1634692" cy="32865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2618526" y="1515135"/>
            <a:ext cx="0" cy="2970738"/>
          </a:xfrm>
          <a:prstGeom prst="line">
            <a:avLst/>
          </a:prstGeom>
          <a:ln w="12700">
            <a:solidFill>
              <a:srgbClr val="618E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3536849" y="513933"/>
            <a:ext cx="53823" cy="2970738"/>
          </a:xfrm>
          <a:prstGeom prst="line">
            <a:avLst/>
          </a:prstGeom>
          <a:ln w="12700">
            <a:solidFill>
              <a:srgbClr val="618EC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2672825" y="3513726"/>
            <a:ext cx="864024" cy="972146"/>
          </a:xfrm>
          <a:prstGeom prst="line">
            <a:avLst/>
          </a:prstGeom>
          <a:ln w="12700">
            <a:solidFill>
              <a:srgbClr val="618EC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3536849" y="3459427"/>
            <a:ext cx="1674225" cy="54299"/>
          </a:xfrm>
          <a:prstGeom prst="line">
            <a:avLst/>
          </a:prstGeom>
          <a:ln w="12700">
            <a:solidFill>
              <a:srgbClr val="618EC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 flipV="1">
            <a:off x="4234642" y="3466572"/>
            <a:ext cx="972146" cy="1080268"/>
          </a:xfrm>
          <a:prstGeom prst="line">
            <a:avLst/>
          </a:prstGeom>
          <a:ln w="12700">
            <a:solidFill>
              <a:srgbClr val="618EC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206788" y="3466572"/>
            <a:ext cx="3510872" cy="53823"/>
          </a:xfrm>
          <a:prstGeom prst="line">
            <a:avLst/>
          </a:prstGeom>
          <a:ln w="12700">
            <a:solidFill>
              <a:srgbClr val="618EC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612355" y="2872138"/>
            <a:ext cx="0" cy="1242213"/>
          </a:xfrm>
          <a:prstGeom prst="line">
            <a:avLst/>
          </a:prstGeom>
          <a:ln w="12700">
            <a:solidFill>
              <a:srgbClr val="618EC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4589015" y="2602071"/>
            <a:ext cx="324366" cy="270067"/>
          </a:xfrm>
          <a:prstGeom prst="line">
            <a:avLst/>
          </a:prstGeom>
          <a:ln w="12700">
            <a:solidFill>
              <a:srgbClr val="618EC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913382" y="2602071"/>
            <a:ext cx="0" cy="1242213"/>
          </a:xfrm>
          <a:prstGeom prst="line">
            <a:avLst/>
          </a:prstGeom>
          <a:ln w="12700">
            <a:solidFill>
              <a:srgbClr val="618EC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平行四边形 2"/>
          <p:cNvSpPr/>
          <p:nvPr/>
        </p:nvSpPr>
        <p:spPr>
          <a:xfrm rot="20940000">
            <a:off x="2665095" y="2611755"/>
            <a:ext cx="391795" cy="541020"/>
          </a:xfrm>
          <a:prstGeom prst="parallelogram">
            <a:avLst>
              <a:gd name="adj" fmla="val 363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 rot="20940000">
            <a:off x="3052445" y="2380615"/>
            <a:ext cx="439420" cy="541020"/>
          </a:xfrm>
          <a:prstGeom prst="parallelogram">
            <a:avLst>
              <a:gd name="adj" fmla="val 363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517775" y="2334260"/>
            <a:ext cx="109601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1200">
                <a:solidFill>
                  <a:schemeClr val="accent5">
                    <a:lumMod val="75000"/>
                  </a:schemeClr>
                </a:solidFill>
              </a:rPr>
              <a:t>左机柜</a:t>
            </a:r>
            <a:endParaRPr lang="zh-CN" altLang="zh-CN" sz="12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967355" y="2103755"/>
            <a:ext cx="109601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1200">
                <a:solidFill>
                  <a:schemeClr val="accent5">
                    <a:lumMod val="75000"/>
                  </a:schemeClr>
                </a:solidFill>
              </a:rPr>
              <a:t>右机柜</a:t>
            </a:r>
            <a:endParaRPr lang="zh-CN" altLang="zh-CN" sz="12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0495" y="555625"/>
            <a:ext cx="176530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在二层安装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个网络机柜，两个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网络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机柜水平安装</a:t>
            </a:r>
            <a:b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网络机箱尺寸：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高600mm*530mm*400mm</a:t>
            </a:r>
            <a:b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网线、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光纤从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一层网络机柜的顶部进入机柜</a:t>
            </a:r>
            <a:b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在顶部安装一个通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用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PVC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线槽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，用来走线</a:t>
            </a:r>
            <a:endParaRPr lang="zh-CN" altLang="zh-CN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270250" y="1692275"/>
            <a:ext cx="3175" cy="4591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2846070" y="1541145"/>
            <a:ext cx="657225" cy="3981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853690" y="1928495"/>
            <a:ext cx="8890" cy="6343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二层网络机柜规划图</a:t>
            </a:r>
            <a:endParaRPr lang="zh-CN" altLang="en-US" sz="1300"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672715" y="1617980"/>
            <a:ext cx="6273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PVC</a:t>
            </a:r>
            <a:r>
              <a:rPr lang="zh-CN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线槽</a:t>
            </a:r>
            <a:endParaRPr lang="zh-CN" altLang="en-US" sz="1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二层网络机柜规划图</a:t>
            </a:r>
            <a:endParaRPr lang="zh-CN" altLang="en-US" sz="1300"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942465" y="-505460"/>
            <a:ext cx="57931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rgbClr val="FF0000"/>
                </a:solidFill>
              </a:rPr>
              <a:t>二层 网络点位：</a:t>
            </a:r>
            <a:r>
              <a:rPr lang="en-US" altLang="zh-CN" sz="1000">
                <a:solidFill>
                  <a:srgbClr val="FF0000"/>
                </a:solidFill>
              </a:rPr>
              <a:t>95</a:t>
            </a:r>
            <a:r>
              <a:rPr lang="zh-CN" altLang="en-US" sz="1000">
                <a:solidFill>
                  <a:srgbClr val="FF0000"/>
                </a:solidFill>
              </a:rPr>
              <a:t>个     </a:t>
            </a:r>
            <a:r>
              <a:rPr lang="en-US" altLang="zh-CN" sz="1000">
                <a:solidFill>
                  <a:srgbClr val="FF0000"/>
                </a:solidFill>
              </a:rPr>
              <a:t>WIFI</a:t>
            </a:r>
            <a:r>
              <a:rPr lang="zh-CN" altLang="zh-CN" sz="1000">
                <a:solidFill>
                  <a:srgbClr val="FF0000"/>
                </a:solidFill>
              </a:rPr>
              <a:t>：</a:t>
            </a:r>
            <a:r>
              <a:rPr lang="en-US" altLang="zh-CN" sz="1000">
                <a:solidFill>
                  <a:srgbClr val="FF0000"/>
                </a:solidFill>
              </a:rPr>
              <a:t>27</a:t>
            </a:r>
            <a:r>
              <a:rPr lang="zh-CN" altLang="en-US" sz="1000">
                <a:solidFill>
                  <a:srgbClr val="FF0000"/>
                </a:solidFill>
              </a:rPr>
              <a:t>个 ，</a:t>
            </a:r>
            <a:r>
              <a:rPr lang="zh-CN" altLang="zh-CN" sz="1000">
                <a:solidFill>
                  <a:srgbClr val="FF0000"/>
                </a:solidFill>
              </a:rPr>
              <a:t>内网</a:t>
            </a:r>
            <a:r>
              <a:rPr lang="en-US" altLang="zh-CN" sz="1000">
                <a:solidFill>
                  <a:srgbClr val="FF0000"/>
                </a:solidFill>
              </a:rPr>
              <a:t>41</a:t>
            </a:r>
            <a:r>
              <a:rPr lang="zh-CN" altLang="zh-CN" sz="1000">
                <a:solidFill>
                  <a:srgbClr val="FF0000"/>
                </a:solidFill>
              </a:rPr>
              <a:t>个，外网</a:t>
            </a:r>
            <a:r>
              <a:rPr lang="en-US" altLang="zh-CN" sz="1000">
                <a:solidFill>
                  <a:srgbClr val="FF0000"/>
                </a:solidFill>
              </a:rPr>
              <a:t>21</a:t>
            </a:r>
            <a:r>
              <a:rPr lang="zh-CN" altLang="en-US" sz="1000">
                <a:solidFill>
                  <a:srgbClr val="FF0000"/>
                </a:solidFill>
              </a:rPr>
              <a:t>个，排队</a:t>
            </a:r>
            <a:r>
              <a:rPr lang="en-US" altLang="zh-CN" sz="1000">
                <a:solidFill>
                  <a:srgbClr val="FF0000"/>
                </a:solidFill>
              </a:rPr>
              <a:t>6</a:t>
            </a:r>
            <a:r>
              <a:rPr lang="zh-CN" altLang="en-US" sz="1000">
                <a:solidFill>
                  <a:srgbClr val="FF0000"/>
                </a:solidFill>
              </a:rPr>
              <a:t>个</a:t>
            </a:r>
            <a:endParaRPr lang="zh-CN" altLang="en-US" sz="1000">
              <a:solidFill>
                <a:srgbClr val="FF0000"/>
              </a:solidFill>
            </a:endParaRPr>
          </a:p>
          <a:p>
            <a:r>
              <a:rPr lang="zh-CN" altLang="en-US" sz="1000">
                <a:solidFill>
                  <a:srgbClr val="FF0000"/>
                </a:solidFill>
                <a:sym typeface="+mn-ea"/>
              </a:rPr>
              <a:t>三层 网络点位：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26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个     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WIFI</a:t>
            </a:r>
            <a:r>
              <a:rPr lang="zh-CN" altLang="zh-CN" sz="1000">
                <a:solidFill>
                  <a:srgbClr val="FF0000"/>
                </a:solidFill>
                <a:sym typeface="+mn-ea"/>
              </a:rPr>
              <a:t>：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12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个 ，</a:t>
            </a:r>
            <a:r>
              <a:rPr lang="zh-CN" altLang="zh-CN" sz="1000">
                <a:solidFill>
                  <a:srgbClr val="FF0000"/>
                </a:solidFill>
                <a:sym typeface="+mn-ea"/>
              </a:rPr>
              <a:t>内网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7</a:t>
            </a:r>
            <a:r>
              <a:rPr lang="zh-CN" altLang="zh-CN" sz="1000">
                <a:solidFill>
                  <a:srgbClr val="FF0000"/>
                </a:solidFill>
                <a:sym typeface="+mn-ea"/>
              </a:rPr>
              <a:t>个，外网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6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个，排队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1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个</a:t>
            </a:r>
            <a:endParaRPr lang="zh-CN" altLang="en-US" sz="1000">
              <a:solidFill>
                <a:srgbClr val="FF0000"/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36270" y="523875"/>
            <a:ext cx="8650605" cy="4325620"/>
            <a:chOff x="1002" y="825"/>
            <a:chExt cx="13623" cy="6812"/>
          </a:xfrm>
        </p:grpSpPr>
        <p:sp>
          <p:nvSpPr>
            <p:cNvPr id="62" name="矩形 61"/>
            <p:cNvSpPr/>
            <p:nvPr/>
          </p:nvSpPr>
          <p:spPr>
            <a:xfrm>
              <a:off x="8105" y="1199"/>
              <a:ext cx="3468" cy="5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>
              <a:off x="3308" y="3970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内网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104" y="825"/>
              <a:ext cx="3469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zh-CN" sz="1200">
                  <a:solidFill>
                    <a:schemeClr val="accent5">
                      <a:lumMod val="75000"/>
                    </a:schemeClr>
                  </a:solidFill>
                </a:rPr>
                <a:t>右边机柜</a:t>
              </a:r>
              <a:endParaRPr lang="zh-CN" altLang="zh-CN" sz="12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cxnSp>
          <p:nvCxnSpPr>
            <p:cNvPr id="90" name="直接箭头连接符 89"/>
            <p:cNvCxnSpPr/>
            <p:nvPr/>
          </p:nvCxnSpPr>
          <p:spPr>
            <a:xfrm>
              <a:off x="7931" y="1199"/>
              <a:ext cx="14" cy="5046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文本框 90"/>
            <p:cNvSpPr txBox="1"/>
            <p:nvPr/>
          </p:nvSpPr>
          <p:spPr>
            <a:xfrm>
              <a:off x="7473" y="3145"/>
              <a:ext cx="1181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60cm</a:t>
              </a:r>
              <a:br>
                <a:rPr lang="en-US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</a:br>
              <a:r>
                <a:rPr lang="en-US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12</a:t>
              </a:r>
              <a:r>
                <a:rPr lang="zh-CN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个</a:t>
              </a:r>
              <a:endParaRPr lang="zh-CN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558" y="7009"/>
              <a:ext cx="413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6</a:t>
              </a:r>
              <a:r>
                <a:rPr 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个跳线架有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144</a:t>
              </a:r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个电口，用了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121</a:t>
              </a:r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个，剩下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23</a:t>
              </a:r>
              <a:r>
                <a:rPr lang="zh-CN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个</a:t>
              </a:r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全部连接到核心机柜上</a:t>
              </a:r>
              <a:endParaRPr lang="zh-CN" altLang="en-US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206" y="2783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8207" y="2385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206" y="3222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207" y="3625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206" y="4121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207" y="4554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206" y="4988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207" y="5847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207" y="5436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20" name="直接箭头连接符 19"/>
            <p:cNvCxnSpPr/>
            <p:nvPr/>
          </p:nvCxnSpPr>
          <p:spPr>
            <a:xfrm flipH="1">
              <a:off x="8755" y="1294"/>
              <a:ext cx="30" cy="57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/>
            <p:cNvSpPr/>
            <p:nvPr/>
          </p:nvSpPr>
          <p:spPr>
            <a:xfrm>
              <a:off x="3205" y="1259"/>
              <a:ext cx="3468" cy="5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205" y="871"/>
              <a:ext cx="3469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zh-CN" sz="1200">
                  <a:solidFill>
                    <a:schemeClr val="accent5">
                      <a:lumMod val="75000"/>
                    </a:schemeClr>
                  </a:solidFill>
                </a:rPr>
                <a:t>左边机柜</a:t>
              </a:r>
              <a:endParaRPr lang="zh-CN" altLang="zh-CN" sz="12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663" y="1489"/>
              <a:ext cx="1429" cy="1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759" y="1655"/>
              <a:ext cx="1262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机柜之间打通一个大洞</a:t>
              </a:r>
              <a:endParaRPr lang="zh-CN" altLang="en-US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307" y="1893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308" y="2332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(WIFI)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308" y="2735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(WIFI)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371" y="2296"/>
              <a:ext cx="2571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网线 </a:t>
              </a:r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TL-SL2226MP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90" y="2622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网线 </a:t>
              </a:r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TL-SL2226MP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308" y="3547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16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(WIFI)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3308" y="3136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002" y="3510"/>
              <a:ext cx="2258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r"/>
              <a:r>
                <a:rPr lang="zh-CN" altLang="en-US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网线 </a:t>
              </a:r>
              <a:r>
                <a:rPr lang="zh-CN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旧 </a:t>
              </a:r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TL-SG1218P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301" y="4383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3284" y="4784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内网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181" y="3922"/>
              <a:ext cx="202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r"/>
              <a:r>
                <a:rPr lang="zh-CN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光纤 </a:t>
              </a:r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TL-SH1226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157" y="4712"/>
              <a:ext cx="2103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r"/>
              <a:r>
                <a:rPr lang="zh-CN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光纤 </a:t>
              </a:r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TL-SH1226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3284" y="5178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48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外网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25" y="5146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r"/>
              <a:r>
                <a:rPr lang="zh-CN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光纤 </a:t>
              </a:r>
              <a:r>
                <a:rPr lang="zh-CN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旧 </a:t>
              </a:r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TL-SG5452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3284" y="5569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301" y="5964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16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排队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02" y="5859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r"/>
              <a:r>
                <a:rPr lang="zh-CN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网线 </a:t>
              </a:r>
              <a:r>
                <a:rPr lang="zh-CN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旧 </a:t>
              </a:r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TL-SG2016D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45" name="直接箭头连接符 44"/>
            <p:cNvCxnSpPr/>
            <p:nvPr/>
          </p:nvCxnSpPr>
          <p:spPr>
            <a:xfrm flipH="1">
              <a:off x="3654" y="1294"/>
              <a:ext cx="14" cy="599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文本框 45"/>
            <p:cNvSpPr txBox="1"/>
            <p:nvPr/>
          </p:nvSpPr>
          <p:spPr>
            <a:xfrm>
              <a:off x="3606" y="1373"/>
              <a:ext cx="1505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剩下</a:t>
              </a:r>
              <a:r>
                <a:rPr lang="en-US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5cm</a:t>
              </a:r>
              <a:endParaRPr lang="zh-CN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206" y="1912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49" name="直接箭头连接符 48"/>
            <p:cNvCxnSpPr/>
            <p:nvPr/>
          </p:nvCxnSpPr>
          <p:spPr>
            <a:xfrm flipH="1" flipV="1">
              <a:off x="11143" y="2092"/>
              <a:ext cx="1152" cy="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11741" y="2419"/>
              <a:ext cx="288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到核心机柜的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23</a:t>
              </a:r>
              <a:r>
                <a:rPr lang="zh-CN" altLang="en-US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口跳线架</a:t>
              </a:r>
              <a:endParaRPr lang="zh-CN" altLang="en-US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690" y="1373"/>
              <a:ext cx="1505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剩下</a:t>
              </a:r>
              <a:r>
                <a:rPr lang="en-US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10</a:t>
              </a:r>
              <a:r>
                <a:rPr lang="en-US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cm</a:t>
              </a:r>
              <a:endParaRPr lang="zh-CN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cxnSp>
        <p:nvCxnSpPr>
          <p:cNvPr id="54" name="直接箭头连接符 53"/>
          <p:cNvCxnSpPr/>
          <p:nvPr/>
        </p:nvCxnSpPr>
        <p:spPr>
          <a:xfrm flipH="1" flipV="1">
            <a:off x="4013835" y="3380105"/>
            <a:ext cx="424180" cy="203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文本框 125"/>
          <p:cNvSpPr txBox="1"/>
          <p:nvPr/>
        </p:nvSpPr>
        <p:spPr>
          <a:xfrm>
            <a:off x="4215765" y="3528695"/>
            <a:ext cx="87757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购买一对千兆光模块，</a:t>
            </a:r>
            <a:r>
              <a:rPr lang="en-US" altLang="zh-CN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LC</a:t>
            </a:r>
            <a:r>
              <a:rPr lang="zh-CN" altLang="zh-CN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</a:t>
            </a:r>
            <a:endParaRPr lang="zh-CN" altLang="zh-CN" sz="10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1470" y="256540"/>
            <a:ext cx="25400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000"/>
              <a:t>使用了</a:t>
            </a:r>
            <a:r>
              <a:rPr lang="en-US" altLang="zh-CN" sz="1000"/>
              <a:t>7</a:t>
            </a:r>
            <a:r>
              <a:rPr lang="zh-CN" altLang="en-US" sz="1000"/>
              <a:t>个跳线架，备用</a:t>
            </a:r>
            <a:r>
              <a:rPr lang="en-US" altLang="zh-CN" sz="1000"/>
              <a:t>2</a:t>
            </a:r>
            <a:r>
              <a:rPr lang="zh-CN" altLang="en-US" sz="1000"/>
              <a:t>个跳线架</a:t>
            </a:r>
            <a:endParaRPr lang="zh-CN" altLang="en-US" sz="1000"/>
          </a:p>
          <a:p>
            <a:r>
              <a:rPr lang="zh-CN" altLang="en-US" sz="1000">
                <a:sym typeface="+mn-ea"/>
              </a:rPr>
              <a:t>使用了</a:t>
            </a:r>
            <a:r>
              <a:rPr lang="en-US" altLang="zh-CN" sz="1000">
                <a:sym typeface="+mn-ea"/>
              </a:rPr>
              <a:t>7</a:t>
            </a:r>
            <a:r>
              <a:rPr lang="zh-CN" altLang="en-US" sz="1000">
                <a:sym typeface="+mn-ea"/>
              </a:rPr>
              <a:t>个理线架，备用</a:t>
            </a:r>
            <a:r>
              <a:rPr lang="en-US" altLang="zh-CN" sz="1000">
                <a:sym typeface="+mn-ea"/>
              </a:rPr>
              <a:t>2</a:t>
            </a:r>
            <a:r>
              <a:rPr lang="zh-CN" altLang="en-US" sz="1000">
                <a:sym typeface="+mn-ea"/>
              </a:rPr>
              <a:t>个</a:t>
            </a:r>
            <a:r>
              <a:rPr lang="zh-CN" altLang="en-US" sz="1000">
                <a:sym typeface="+mn-ea"/>
              </a:rPr>
              <a:t>理线</a:t>
            </a:r>
            <a:r>
              <a:rPr lang="zh-CN" altLang="en-US" sz="1000">
                <a:sym typeface="+mn-ea"/>
              </a:rPr>
              <a:t>架</a:t>
            </a:r>
            <a:endParaRPr lang="zh-CN" altLang="en-US" sz="1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三层网络机柜规划图</a:t>
            </a:r>
            <a:endParaRPr lang="zh-CN" altLang="en-US" sz="1300"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53390" y="793115"/>
            <a:ext cx="5183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三层网络机柜中，有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根光纤，其中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根是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LC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接口，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根是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SC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</a:t>
            </a:r>
            <a:endParaRPr lang="zh-CN" altLang="zh-CN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购买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对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SC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接口的光纤收发器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3390" y="1887855"/>
            <a:ext cx="51835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四层网络机柜中，有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根光纤，其中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根是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LC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接口，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根是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SC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</a:t>
            </a:r>
            <a:endParaRPr lang="zh-CN" altLang="zh-CN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放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6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根网线到会议室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购买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对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SC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接口的光纤收发器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3390" y="3106420"/>
            <a:ext cx="4046855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核心机柜，配备两头都是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LC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接口的尾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纤：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12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根，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米一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根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b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</a:b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核心机柜，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配备两头都是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SC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接口的尾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纤：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12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根，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米一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根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二层核心机柜规划图</a:t>
            </a:r>
            <a:endParaRPr lang="zh-CN" altLang="en-US" sz="1300">
              <a:sym typeface="+mn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14655" y="525145"/>
            <a:ext cx="2202180" cy="44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479425" y="1754505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核心机柜交换机1 TL-SG5428 </a:t>
            </a:r>
            <a:endParaRPr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479425" y="753745"/>
            <a:ext cx="2072640" cy="184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理线架</a:t>
            </a:r>
            <a:endParaRPr lang="zh-CN" altLang="en-US" sz="9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479425" y="1264920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防火墙</a:t>
            </a:r>
            <a:r>
              <a: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内外网隔离</a:t>
            </a:r>
            <a:r>
              <a: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9180" y="241935"/>
            <a:ext cx="1096010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1500">
                <a:solidFill>
                  <a:schemeClr val="accent5">
                    <a:lumMod val="75000"/>
                  </a:schemeClr>
                </a:solidFill>
              </a:rPr>
              <a:t>核心机柜</a:t>
            </a:r>
            <a:endParaRPr lang="zh-CN" altLang="zh-CN" sz="15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425" y="3258820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核心机柜交换机</a:t>
            </a:r>
            <a:r>
              <a:rPr lang="en-US" sz="9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 TL-ST5012F </a:t>
            </a:r>
            <a:endParaRPr lang="en-US" altLang="zh-CN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9425" y="1006475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核心路由器 ER3220G</a:t>
            </a:r>
            <a:endParaRPr lang="zh-CN" altLang="en-US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90" name="直接箭头连接符 89"/>
          <p:cNvCxnSpPr/>
          <p:nvPr/>
        </p:nvCxnSpPr>
        <p:spPr>
          <a:xfrm>
            <a:off x="304165" y="525145"/>
            <a:ext cx="42545" cy="442912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90"/>
          <p:cNvSpPr txBox="1"/>
          <p:nvPr/>
        </p:nvSpPr>
        <p:spPr>
          <a:xfrm>
            <a:off x="-74295" y="2471420"/>
            <a:ext cx="74993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185cm</a:t>
            </a:r>
            <a:br>
              <a: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37</a:t>
            </a:r>
            <a:r>
              <a:rPr lang="zh-CN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个</a:t>
            </a:r>
            <a:endParaRPr lang="zh-CN" altLang="zh-CN" sz="1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9425" y="1510665"/>
            <a:ext cx="2072640" cy="184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理线架</a:t>
            </a:r>
            <a:endParaRPr lang="zh-CN" altLang="en-US" sz="9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425" y="1999615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排队叫号路由器 ER3220G</a:t>
            </a:r>
            <a:endParaRPr lang="zh-CN" altLang="en-US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9425" y="2507615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排队叫号核心交换机 TL-SG5428 </a:t>
            </a:r>
            <a:endParaRPr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9425" y="2256155"/>
            <a:ext cx="2072640" cy="184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理线架</a:t>
            </a:r>
            <a:endParaRPr lang="zh-CN" altLang="en-US" sz="9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9425" y="2759710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外网路由器 ER7520</a:t>
            </a:r>
            <a:endParaRPr lang="zh-CN" altLang="en-US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9425" y="3020060"/>
            <a:ext cx="2072640" cy="184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理线架</a:t>
            </a:r>
            <a:endParaRPr lang="zh-CN" altLang="en-US" sz="9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425" y="3987800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9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外网核心交换机</a:t>
            </a:r>
            <a:r>
              <a:rPr lang="en-US" sz="9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SE5630 </a:t>
            </a:r>
            <a:endParaRPr lang="en-US" altLang="zh-CN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9425" y="3763010"/>
            <a:ext cx="2072640" cy="17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托盘架(用于放置光纤)</a:t>
            </a:r>
            <a:endParaRPr lang="zh-CN" altLang="en-US" sz="9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425" y="4237355"/>
            <a:ext cx="2072640" cy="184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理线架</a:t>
            </a:r>
            <a:endParaRPr lang="zh-CN" altLang="en-US" sz="9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59405" y="514350"/>
            <a:ext cx="2202180" cy="445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79425" y="4495800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9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WIFI核心路由器</a:t>
            </a:r>
            <a:r>
              <a:rPr lang="en-US" sz="9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进取510 </a:t>
            </a:r>
            <a:endParaRPr lang="en-US" altLang="zh-CN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9425" y="4768215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WIFI核心交换机 TL-SG5428 </a:t>
            </a:r>
            <a:endParaRPr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24175" y="577215"/>
            <a:ext cx="2072640" cy="184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理线架</a:t>
            </a:r>
            <a:endParaRPr lang="zh-CN" altLang="en-US" sz="9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924175" y="822325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内部WIFI路由器 ER3220G</a:t>
            </a:r>
            <a:endParaRPr lang="zh-CN" altLang="en-US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924175" y="1080770"/>
            <a:ext cx="2072640" cy="1841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患者WIFI路由器 ER6520G</a:t>
            </a:r>
            <a:endParaRPr lang="zh-CN" altLang="en-US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24175" y="1332865"/>
            <a:ext cx="2072640" cy="184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理线架</a:t>
            </a:r>
            <a:endParaRPr lang="zh-CN" altLang="en-US" sz="9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924175" y="1577975"/>
            <a:ext cx="2072640" cy="33909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外网通用服务器</a:t>
            </a:r>
            <a:endParaRPr lang="en-US" altLang="zh-CN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924175" y="1994535"/>
            <a:ext cx="2072640" cy="33909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外网备份服务器</a:t>
            </a:r>
            <a:endParaRPr lang="en-US" altLang="zh-CN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924175" y="2420620"/>
            <a:ext cx="2072640" cy="33909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WIFI</a:t>
            </a:r>
            <a:r>
              <a:rPr lang="zh-CN" altLang="en-US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服务器</a:t>
            </a:r>
            <a:endParaRPr lang="en-US" altLang="zh-CN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76900" y="761365"/>
            <a:ext cx="2976245" cy="28168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10250" y="2805430"/>
            <a:ext cx="2072640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000"/>
              <a:t>配备6块托盘架</a:t>
            </a:r>
            <a:endParaRPr lang="zh-CN" altLang="en-US" sz="1000"/>
          </a:p>
        </p:txBody>
      </p:sp>
      <p:sp>
        <p:nvSpPr>
          <p:cNvPr id="48" name="矩形 47"/>
          <p:cNvSpPr/>
          <p:nvPr/>
        </p:nvSpPr>
        <p:spPr>
          <a:xfrm>
            <a:off x="480060" y="562610"/>
            <a:ext cx="2072640" cy="1390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24</a:t>
            </a:r>
            <a:r>
              <a:rPr lang="zh-CN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口跳线架</a:t>
            </a:r>
            <a:endParaRPr lang="en-US" altLang="zh-CN" sz="9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42890" y="3646805"/>
            <a:ext cx="306133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000"/>
              <a:t>配备</a:t>
            </a:r>
            <a:r>
              <a:rPr lang="en-US" altLang="zh-CN" sz="1000"/>
              <a:t>2</a:t>
            </a:r>
            <a:r>
              <a:rPr lang="zh-CN" altLang="en-US" sz="1000"/>
              <a:t>个跳线架</a:t>
            </a:r>
            <a:endParaRPr lang="zh-CN" altLang="en-US" sz="1000"/>
          </a:p>
          <a:p>
            <a:r>
              <a:rPr lang="zh-CN" altLang="en-US" sz="1000">
                <a:sym typeface="+mn-ea"/>
              </a:rPr>
              <a:t>配备</a:t>
            </a:r>
            <a:r>
              <a:rPr lang="en-US" altLang="zh-CN" sz="1000">
                <a:sym typeface="+mn-ea"/>
              </a:rPr>
              <a:t>8</a:t>
            </a:r>
            <a:r>
              <a:rPr lang="zh-CN" altLang="en-US" sz="1000">
                <a:sym typeface="+mn-ea"/>
              </a:rPr>
              <a:t>个理线架</a:t>
            </a:r>
            <a:br>
              <a:rPr lang="zh-CN" altLang="en-US" sz="1000">
                <a:sym typeface="+mn-ea"/>
              </a:rPr>
            </a:br>
            <a:r>
              <a:rPr lang="zh-CN" altLang="en-US" sz="1000">
                <a:sym typeface="+mn-ea"/>
              </a:rPr>
              <a:t>配备</a:t>
            </a:r>
            <a:r>
              <a:rPr lang="en-US" altLang="zh-CN" sz="1000">
                <a:sym typeface="+mn-ea"/>
              </a:rPr>
              <a:t>5</a:t>
            </a:r>
            <a:r>
              <a:rPr lang="zh-CN" altLang="en-US" sz="1000">
                <a:sym typeface="+mn-ea"/>
              </a:rPr>
              <a:t>个</a:t>
            </a:r>
            <a:r>
              <a:rPr lang="en-US" altLang="zh-CN" sz="1000">
                <a:sym typeface="+mn-ea"/>
              </a:rPr>
              <a:t>PDU</a:t>
            </a:r>
            <a:endParaRPr lang="zh-CN" altLang="zh-CN" sz="1000">
              <a:sym typeface="+mn-ea"/>
            </a:endParaRPr>
          </a:p>
          <a:p>
            <a:r>
              <a:rPr lang="en-US" altLang="zh-CN" sz="1000">
                <a:sym typeface="+mn-ea"/>
              </a:rPr>
              <a:t>每个PDU</a:t>
            </a:r>
            <a:r>
              <a:rPr lang="zh-CN" altLang="zh-CN" sz="1000">
                <a:sym typeface="+mn-ea"/>
              </a:rPr>
              <a:t>有</a:t>
            </a:r>
            <a:r>
              <a:rPr lang="en-US" altLang="zh-CN" sz="1000">
                <a:sym typeface="+mn-ea"/>
              </a:rPr>
              <a:t>8</a:t>
            </a:r>
            <a:r>
              <a:rPr lang="zh-CN" altLang="en-US" sz="1000">
                <a:sym typeface="+mn-ea"/>
              </a:rPr>
              <a:t>个三孔插座，</a:t>
            </a:r>
            <a:r>
              <a:rPr lang="en-US" altLang="zh-CN" sz="1000">
                <a:sym typeface="+mn-ea"/>
              </a:rPr>
              <a:t>10A</a:t>
            </a:r>
            <a:r>
              <a:rPr lang="zh-CN" altLang="zh-CN" sz="1000">
                <a:sym typeface="+mn-ea"/>
              </a:rPr>
              <a:t>，带防雷过载保护器</a:t>
            </a:r>
            <a:endParaRPr lang="zh-CN" altLang="zh-CN" sz="1000"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1"/>
          <p:cNvGrpSpPr/>
          <p:nvPr/>
        </p:nvGrpSpPr>
        <p:grpSpPr>
          <a:xfrm>
            <a:off x="23813" y="318"/>
            <a:ext cx="9399270" cy="4626293"/>
            <a:chOff x="50" y="0"/>
            <a:chExt cx="19736" cy="9714"/>
          </a:xfrm>
        </p:grpSpPr>
        <p:cxnSp>
          <p:nvCxnSpPr>
            <p:cNvPr id="76" name="直接连接符 75"/>
            <p:cNvCxnSpPr/>
            <p:nvPr/>
          </p:nvCxnSpPr>
          <p:spPr>
            <a:xfrm flipH="1">
              <a:off x="13293" y="7552"/>
              <a:ext cx="4912" cy="27"/>
            </a:xfrm>
            <a:prstGeom prst="line">
              <a:avLst/>
            </a:prstGeom>
            <a:ln w="3175">
              <a:solidFill>
                <a:srgbClr val="2E54A1"/>
              </a:solidFill>
              <a:prstDash val="dash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87" name="立方体 86"/>
            <p:cNvSpPr/>
            <p:nvPr/>
          </p:nvSpPr>
          <p:spPr>
            <a:xfrm>
              <a:off x="15464" y="5755"/>
              <a:ext cx="1208" cy="2837"/>
            </a:xfrm>
            <a:prstGeom prst="cub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982" y="2886"/>
              <a:ext cx="3947" cy="6329"/>
              <a:chOff x="982" y="2886"/>
              <a:chExt cx="3947" cy="6329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982" y="2886"/>
                <a:ext cx="3947" cy="6329"/>
                <a:chOff x="982" y="2842"/>
                <a:chExt cx="3947" cy="6329"/>
              </a:xfrm>
            </p:grpSpPr>
            <p:grpSp>
              <p:nvGrpSpPr>
                <p:cNvPr id="10" name="组合 9"/>
                <p:cNvGrpSpPr/>
                <p:nvPr/>
              </p:nvGrpSpPr>
              <p:grpSpPr>
                <a:xfrm>
                  <a:off x="982" y="2842"/>
                  <a:ext cx="3570" cy="6329"/>
                  <a:chOff x="802" y="1147"/>
                  <a:chExt cx="3570" cy="6329"/>
                </a:xfrm>
              </p:grpSpPr>
              <p:sp>
                <p:nvSpPr>
                  <p:cNvPr id="4" name="矩形 3"/>
                  <p:cNvSpPr/>
                  <p:nvPr/>
                </p:nvSpPr>
                <p:spPr>
                  <a:xfrm>
                    <a:off x="802" y="1912"/>
                    <a:ext cx="2340" cy="5564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</a:extLst>
                </p:spPr>
                <p:style>
                  <a:lnRef idx="2">
                    <a:schemeClr val="accent1">
                      <a:lumMod val="75000"/>
                    </a:schemeClr>
                  </a:lnRef>
                  <a:fillRef idx="1">
                    <a:schemeClr val="accent1"/>
                  </a:fillRef>
                  <a:effectRef idx="0">
                    <a:srgbClr val="FFFFFF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350"/>
                  </a:p>
                </p:txBody>
              </p:sp>
              <p:cxnSp>
                <p:nvCxnSpPr>
                  <p:cNvPr id="5" name="直接连接符 4"/>
                  <p:cNvCxnSpPr/>
                  <p:nvPr/>
                </p:nvCxnSpPr>
                <p:spPr>
                  <a:xfrm flipV="1">
                    <a:off x="802" y="1147"/>
                    <a:ext cx="1230" cy="765"/>
                  </a:xfrm>
                  <a:prstGeom prst="line">
                    <a:avLst/>
                  </a:prstGeom>
                  <a:ln w="3175">
                    <a:solidFill>
                      <a:srgbClr val="2E54A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直接连接符 5"/>
                  <p:cNvCxnSpPr/>
                  <p:nvPr/>
                </p:nvCxnSpPr>
                <p:spPr>
                  <a:xfrm flipV="1">
                    <a:off x="3142" y="1147"/>
                    <a:ext cx="1230" cy="765"/>
                  </a:xfrm>
                  <a:prstGeom prst="line">
                    <a:avLst/>
                  </a:prstGeom>
                  <a:ln w="3175">
                    <a:solidFill>
                      <a:srgbClr val="2E54A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直接连接符 6"/>
                  <p:cNvCxnSpPr/>
                  <p:nvPr/>
                </p:nvCxnSpPr>
                <p:spPr>
                  <a:xfrm flipV="1">
                    <a:off x="3142" y="6711"/>
                    <a:ext cx="1230" cy="765"/>
                  </a:xfrm>
                  <a:prstGeom prst="line">
                    <a:avLst/>
                  </a:prstGeom>
                  <a:ln w="3175">
                    <a:solidFill>
                      <a:srgbClr val="2E54A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直接连接符 7"/>
                  <p:cNvCxnSpPr/>
                  <p:nvPr/>
                </p:nvCxnSpPr>
                <p:spPr>
                  <a:xfrm flipH="1" flipV="1">
                    <a:off x="4357" y="1147"/>
                    <a:ext cx="15" cy="5565"/>
                  </a:xfrm>
                  <a:prstGeom prst="line">
                    <a:avLst/>
                  </a:prstGeom>
                  <a:ln w="3175">
                    <a:solidFill>
                      <a:srgbClr val="2E54A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直接连接符 8"/>
                  <p:cNvCxnSpPr/>
                  <p:nvPr/>
                </p:nvCxnSpPr>
                <p:spPr>
                  <a:xfrm>
                    <a:off x="2002" y="1147"/>
                    <a:ext cx="2370" cy="0"/>
                  </a:xfrm>
                  <a:prstGeom prst="line">
                    <a:avLst/>
                  </a:prstGeom>
                  <a:ln w="3175">
                    <a:solidFill>
                      <a:srgbClr val="2E54A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rgbClr val="FFFFFF"/>
                  </a:fillRef>
                  <a:effectRef idx="0">
                    <a:srgbClr val="FFFFFF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直接箭头连接符 10"/>
                <p:cNvCxnSpPr/>
                <p:nvPr/>
              </p:nvCxnSpPr>
              <p:spPr>
                <a:xfrm flipV="1">
                  <a:off x="982" y="8793"/>
                  <a:ext cx="2325" cy="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箭头连接符 11"/>
                <p:cNvCxnSpPr/>
                <p:nvPr/>
              </p:nvCxnSpPr>
              <p:spPr>
                <a:xfrm flipH="1" flipV="1">
                  <a:off x="1327" y="3607"/>
                  <a:ext cx="30" cy="5535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13" name="文本框 12"/>
                <p:cNvSpPr txBox="1"/>
                <p:nvPr/>
              </p:nvSpPr>
              <p:spPr>
                <a:xfrm>
                  <a:off x="1957" y="8451"/>
                  <a:ext cx="1486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900">
                      <a:solidFill>
                        <a:srgbClr val="FF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60cm</a:t>
                  </a:r>
                  <a:endParaRPr lang="en-US" altLang="zh-CN" sz="9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1227" y="5738"/>
                  <a:ext cx="1486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900">
                      <a:solidFill>
                        <a:srgbClr val="FF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185cm</a:t>
                  </a:r>
                  <a:endParaRPr lang="en-US" altLang="zh-CN" sz="9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  <p:cxnSp>
              <p:nvCxnSpPr>
                <p:cNvPr id="15" name="直接箭头连接符 14"/>
                <p:cNvCxnSpPr/>
                <p:nvPr/>
              </p:nvCxnSpPr>
              <p:spPr>
                <a:xfrm flipV="1">
                  <a:off x="3322" y="8047"/>
                  <a:ext cx="1200" cy="735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rgbClr val="FFFFFF"/>
                </a:fillRef>
                <a:effectRef idx="0">
                  <a:srgbClr val="FFFFFF"/>
                </a:effectRef>
                <a:fontRef idx="minor">
                  <a:schemeClr val="tx1"/>
                </a:fontRef>
              </p:style>
            </p:cxnSp>
            <p:sp>
              <p:nvSpPr>
                <p:cNvPr id="17" name="文本框 16"/>
                <p:cNvSpPr txBox="1"/>
                <p:nvPr/>
              </p:nvSpPr>
              <p:spPr>
                <a:xfrm>
                  <a:off x="3443" y="8017"/>
                  <a:ext cx="1486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altLang="zh-CN" sz="900">
                      <a:solidFill>
                        <a:srgbClr val="FF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95cm</a:t>
                  </a:r>
                  <a:endParaRPr lang="en-US" altLang="zh-CN" sz="9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19" name="文本框 18"/>
              <p:cNvSpPr txBox="1"/>
              <p:nvPr/>
            </p:nvSpPr>
            <p:spPr>
              <a:xfrm>
                <a:off x="1851" y="3051"/>
                <a:ext cx="2701" cy="5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p>
                <a:r>
                  <a:rPr lang="zh-CN" altLang="en-US" sz="975" b="1">
                    <a:solidFill>
                      <a:schemeClr val="accent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新街机房机柜</a:t>
                </a:r>
                <a:endParaRPr lang="zh-CN" altLang="en-US" sz="975" b="1">
                  <a:solidFill>
                    <a:schemeClr val="accent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5687" y="1670"/>
              <a:ext cx="3947" cy="3082"/>
              <a:chOff x="11215" y="5152"/>
              <a:chExt cx="3947" cy="3082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11215" y="5910"/>
                <a:ext cx="2340" cy="23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/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 flipV="1">
                <a:off x="11215" y="5160"/>
                <a:ext cx="1230" cy="765"/>
              </a:xfrm>
              <a:prstGeom prst="line">
                <a:avLst/>
              </a:prstGeom>
              <a:ln w="3175">
                <a:solidFill>
                  <a:srgbClr val="2E54A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V="1">
                <a:off x="13555" y="5160"/>
                <a:ext cx="1230" cy="765"/>
              </a:xfrm>
              <a:prstGeom prst="line">
                <a:avLst/>
              </a:prstGeom>
              <a:ln w="3175">
                <a:solidFill>
                  <a:srgbClr val="2E54A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V="1">
                <a:off x="13555" y="7469"/>
                <a:ext cx="1230" cy="765"/>
              </a:xfrm>
              <a:prstGeom prst="line">
                <a:avLst/>
              </a:prstGeom>
              <a:ln w="3175">
                <a:solidFill>
                  <a:srgbClr val="2E54A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 flipV="1">
                <a:off x="14767" y="5152"/>
                <a:ext cx="18" cy="2318"/>
              </a:xfrm>
              <a:prstGeom prst="line">
                <a:avLst/>
              </a:prstGeom>
              <a:ln w="3175">
                <a:solidFill>
                  <a:srgbClr val="2E54A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12415" y="5160"/>
                <a:ext cx="2370" cy="0"/>
              </a:xfrm>
              <a:prstGeom prst="line">
                <a:avLst/>
              </a:prstGeom>
              <a:ln w="3175">
                <a:solidFill>
                  <a:srgbClr val="2E54A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45" name="直接箭头连接符 44"/>
              <p:cNvCxnSpPr/>
              <p:nvPr/>
            </p:nvCxnSpPr>
            <p:spPr>
              <a:xfrm flipV="1">
                <a:off x="11215" y="7856"/>
                <a:ext cx="2325" cy="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46" name="直接箭头连接符 45"/>
              <p:cNvCxnSpPr/>
              <p:nvPr/>
            </p:nvCxnSpPr>
            <p:spPr>
              <a:xfrm flipH="1" flipV="1">
                <a:off x="11572" y="5947"/>
                <a:ext cx="18" cy="225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47" name="文本框 46"/>
              <p:cNvSpPr txBox="1"/>
              <p:nvPr/>
            </p:nvSpPr>
            <p:spPr>
              <a:xfrm>
                <a:off x="12190" y="7514"/>
                <a:ext cx="1486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9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55cm</a:t>
                </a:r>
                <a:endPara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11503" y="6718"/>
                <a:ext cx="1486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9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45cm</a:t>
                </a:r>
                <a:endPara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49" name="直接箭头连接符 48"/>
              <p:cNvCxnSpPr/>
              <p:nvPr/>
            </p:nvCxnSpPr>
            <p:spPr>
              <a:xfrm flipV="1">
                <a:off x="13555" y="7110"/>
                <a:ext cx="1200" cy="73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50" name="文本框 49"/>
              <p:cNvSpPr txBox="1"/>
              <p:nvPr/>
            </p:nvSpPr>
            <p:spPr>
              <a:xfrm>
                <a:off x="13676" y="7080"/>
                <a:ext cx="1486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9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40cm</a:t>
                </a:r>
                <a:endPara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12084" y="5325"/>
                <a:ext cx="2701" cy="5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p>
                <a:r>
                  <a:rPr lang="zh-CN" altLang="en-US" sz="975" b="1">
                    <a:solidFill>
                      <a:schemeClr val="accent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新街</a:t>
                </a:r>
                <a:r>
                  <a:rPr lang="en-US" altLang="zh-CN" sz="975" b="1">
                    <a:solidFill>
                      <a:schemeClr val="accent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1</a:t>
                </a:r>
                <a:r>
                  <a:rPr lang="zh-CN" altLang="en-US" sz="975" b="1">
                    <a:solidFill>
                      <a:schemeClr val="accent1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层机柜</a:t>
                </a:r>
                <a:endParaRPr lang="zh-CN" altLang="en-US" sz="975" b="1">
                  <a:solidFill>
                    <a:schemeClr val="accent1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50" y="0"/>
              <a:ext cx="190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350"/>
                <a:t>新街</a:t>
              </a:r>
              <a:endParaRPr lang="zh-CN" altLang="en-US" sz="1350"/>
            </a:p>
          </p:txBody>
        </p:sp>
        <p:sp>
          <p:nvSpPr>
            <p:cNvPr id="59" name="矩形 58"/>
            <p:cNvSpPr/>
            <p:nvPr/>
          </p:nvSpPr>
          <p:spPr>
            <a:xfrm>
              <a:off x="10755" y="3987"/>
              <a:ext cx="4905" cy="5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/>
            </a:p>
          </p:txBody>
        </p:sp>
        <p:cxnSp>
          <p:nvCxnSpPr>
            <p:cNvPr id="62" name="直接连接符 61"/>
            <p:cNvCxnSpPr/>
            <p:nvPr/>
          </p:nvCxnSpPr>
          <p:spPr>
            <a:xfrm flipV="1">
              <a:off x="15660" y="7582"/>
              <a:ext cx="2542" cy="1571"/>
            </a:xfrm>
            <a:prstGeom prst="line">
              <a:avLst/>
            </a:prstGeom>
            <a:ln w="3175">
              <a:solidFill>
                <a:srgbClr val="2E54A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 flipV="1">
              <a:off x="18202" y="2428"/>
              <a:ext cx="15" cy="5154"/>
            </a:xfrm>
            <a:prstGeom prst="line">
              <a:avLst/>
            </a:prstGeom>
            <a:ln w="3175">
              <a:solidFill>
                <a:srgbClr val="2E54A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5" name="直接箭头连接符 64"/>
            <p:cNvCxnSpPr>
              <a:endCxn id="83" idx="3"/>
            </p:cNvCxnSpPr>
            <p:nvPr/>
          </p:nvCxnSpPr>
          <p:spPr>
            <a:xfrm flipV="1">
              <a:off x="11219" y="4759"/>
              <a:ext cx="1615" cy="384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6" name="直接箭头连接符 65"/>
            <p:cNvCxnSpPr/>
            <p:nvPr/>
          </p:nvCxnSpPr>
          <p:spPr>
            <a:xfrm flipH="1" flipV="1">
              <a:off x="18356" y="2416"/>
              <a:ext cx="28" cy="510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7" name="文本框 66"/>
            <p:cNvSpPr txBox="1"/>
            <p:nvPr/>
          </p:nvSpPr>
          <p:spPr>
            <a:xfrm>
              <a:off x="12722" y="9231"/>
              <a:ext cx="14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155cm</a:t>
              </a:r>
              <a:endParaRPr lang="en-US" altLang="zh-CN" sz="9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0512" y="6302"/>
              <a:ext cx="14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900" b="1">
                  <a:solidFill>
                    <a:schemeClr val="accent4">
                      <a:lumMod val="7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水管</a:t>
              </a:r>
              <a:endParaRPr lang="zh-CN" altLang="en-US" sz="900" b="1">
                <a:solidFill>
                  <a:schemeClr val="accent4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69" name="直接箭头连接符 68"/>
            <p:cNvCxnSpPr/>
            <p:nvPr/>
          </p:nvCxnSpPr>
          <p:spPr>
            <a:xfrm flipV="1">
              <a:off x="15730" y="7611"/>
              <a:ext cx="2638" cy="167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70" name="文本框 69"/>
            <p:cNvSpPr txBox="1"/>
            <p:nvPr/>
          </p:nvSpPr>
          <p:spPr>
            <a:xfrm>
              <a:off x="18300" y="4709"/>
              <a:ext cx="14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263cm</a:t>
              </a:r>
              <a:endParaRPr lang="en-US" altLang="zh-CN" sz="9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14098" y="2006"/>
              <a:ext cx="2701" cy="5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r>
                <a:rPr lang="zh-CN" altLang="en-US" sz="975" b="1">
                  <a:solidFill>
                    <a:schemeClr val="accent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新街机房尺寸</a:t>
              </a:r>
              <a:endParaRPr lang="zh-CN" altLang="en-US" sz="975" b="1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72" name="直接连接符 71"/>
            <p:cNvCxnSpPr/>
            <p:nvPr/>
          </p:nvCxnSpPr>
          <p:spPr>
            <a:xfrm flipV="1">
              <a:off x="15660" y="2416"/>
              <a:ext cx="2542" cy="1571"/>
            </a:xfrm>
            <a:prstGeom prst="line">
              <a:avLst/>
            </a:prstGeom>
            <a:ln w="3175">
              <a:solidFill>
                <a:srgbClr val="2E54A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10755" y="2416"/>
              <a:ext cx="2542" cy="1571"/>
            </a:xfrm>
            <a:prstGeom prst="line">
              <a:avLst/>
            </a:prstGeom>
            <a:ln w="3175">
              <a:solidFill>
                <a:srgbClr val="2E54A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13293" y="2420"/>
              <a:ext cx="4894" cy="2"/>
            </a:xfrm>
            <a:prstGeom prst="line">
              <a:avLst/>
            </a:prstGeom>
            <a:ln w="3175">
              <a:solidFill>
                <a:srgbClr val="2E54A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H="1" flipV="1">
              <a:off x="13297" y="2422"/>
              <a:ext cx="15" cy="5154"/>
            </a:xfrm>
            <a:prstGeom prst="line">
              <a:avLst/>
            </a:prstGeom>
            <a:ln w="3175">
              <a:solidFill>
                <a:srgbClr val="2E54A1"/>
              </a:solidFill>
              <a:prstDash val="dash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H="1">
              <a:off x="10748" y="7579"/>
              <a:ext cx="2573" cy="1582"/>
            </a:xfrm>
            <a:prstGeom prst="line">
              <a:avLst/>
            </a:prstGeom>
            <a:ln w="3175">
              <a:solidFill>
                <a:srgbClr val="2E54A1"/>
              </a:solidFill>
              <a:prstDash val="dash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78" name="文本框 77"/>
            <p:cNvSpPr txBox="1"/>
            <p:nvPr/>
          </p:nvSpPr>
          <p:spPr>
            <a:xfrm>
              <a:off x="17348" y="8495"/>
              <a:ext cx="14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263cm</a:t>
              </a:r>
              <a:endParaRPr lang="en-US" altLang="zh-CN" sz="9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11219" y="3790"/>
              <a:ext cx="0" cy="5014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>
              <a:off x="11233" y="6712"/>
              <a:ext cx="2023" cy="1193"/>
            </a:xfrm>
            <a:prstGeom prst="line">
              <a:avLst/>
            </a:prstGeom>
            <a:ln w="762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1" name="直接箭头连接符 80"/>
            <p:cNvCxnSpPr/>
            <p:nvPr/>
          </p:nvCxnSpPr>
          <p:spPr>
            <a:xfrm flipH="1" flipV="1">
              <a:off x="11464" y="3598"/>
              <a:ext cx="22" cy="4069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82" name="文本框 81"/>
            <p:cNvSpPr txBox="1"/>
            <p:nvPr/>
          </p:nvSpPr>
          <p:spPr>
            <a:xfrm>
              <a:off x="11348" y="3622"/>
              <a:ext cx="14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175cm</a:t>
              </a:r>
              <a:endParaRPr lang="en-US" altLang="zh-CN" sz="9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3" name="平行四边形 82"/>
            <p:cNvSpPr/>
            <p:nvPr/>
          </p:nvSpPr>
          <p:spPr>
            <a:xfrm rot="5400000" flipH="1">
              <a:off x="12782" y="4552"/>
              <a:ext cx="456" cy="353"/>
            </a:xfrm>
            <a:prstGeom prst="parallelogram">
              <a:avLst>
                <a:gd name="adj" fmla="val 17213"/>
              </a:avLst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/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3061" y="4476"/>
              <a:ext cx="14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900" b="1">
                  <a:solidFill>
                    <a:schemeClr val="accent4">
                      <a:lumMod val="7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移动机柜</a:t>
              </a:r>
              <a:endParaRPr lang="zh-CN" altLang="en-US" sz="900" b="1">
                <a:solidFill>
                  <a:schemeClr val="accent4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11939" y="4518"/>
              <a:ext cx="14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135cm</a:t>
              </a:r>
              <a:endParaRPr lang="en-US" altLang="zh-CN" sz="9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86" name="直接箭头连接符 85"/>
            <p:cNvCxnSpPr/>
            <p:nvPr/>
          </p:nvCxnSpPr>
          <p:spPr>
            <a:xfrm flipV="1">
              <a:off x="10787" y="9282"/>
              <a:ext cx="4842" cy="55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8" name="直接箭头连接符 87"/>
            <p:cNvCxnSpPr/>
            <p:nvPr/>
          </p:nvCxnSpPr>
          <p:spPr>
            <a:xfrm flipV="1">
              <a:off x="11957" y="8355"/>
              <a:ext cx="3490" cy="49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89" name="文本框 88"/>
            <p:cNvSpPr txBox="1"/>
            <p:nvPr/>
          </p:nvSpPr>
          <p:spPr>
            <a:xfrm>
              <a:off x="13321" y="8035"/>
              <a:ext cx="14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90cm</a:t>
              </a:r>
              <a:endParaRPr lang="en-US" altLang="zh-CN" sz="9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90" name="直接箭头连接符 89"/>
            <p:cNvCxnSpPr/>
            <p:nvPr/>
          </p:nvCxnSpPr>
          <p:spPr>
            <a:xfrm flipH="1" flipV="1">
              <a:off x="15916" y="3821"/>
              <a:ext cx="8" cy="2217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91" name="文本框 90"/>
            <p:cNvSpPr txBox="1"/>
            <p:nvPr/>
          </p:nvSpPr>
          <p:spPr>
            <a:xfrm>
              <a:off x="15862" y="4759"/>
              <a:ext cx="14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9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65cm</a:t>
              </a:r>
              <a:endParaRPr lang="en-US" altLang="zh-CN" sz="9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" name="任意多边形 2"/>
          <p:cNvSpPr/>
          <p:nvPr/>
        </p:nvSpPr>
        <p:spPr>
          <a:xfrm>
            <a:off x="5589270" y="1707515"/>
            <a:ext cx="1767840" cy="982345"/>
          </a:xfrm>
          <a:custGeom>
            <a:avLst/>
            <a:gdLst>
              <a:gd name="connisteX0" fmla="*/ 1801572 w 1803265"/>
              <a:gd name="connsiteY0" fmla="*/ 1001606 h 1001606"/>
              <a:gd name="connisteX1" fmla="*/ 1801572 w 1803265"/>
              <a:gd name="connsiteY1" fmla="*/ 932391 h 1001606"/>
              <a:gd name="connisteX2" fmla="*/ 1801572 w 1803265"/>
              <a:gd name="connsiteY2" fmla="*/ 819996 h 1001606"/>
              <a:gd name="connisteX3" fmla="*/ 1783157 w 1803265"/>
              <a:gd name="connsiteY3" fmla="*/ 739351 h 1001606"/>
              <a:gd name="connisteX4" fmla="*/ 1783157 w 1803265"/>
              <a:gd name="connsiteY4" fmla="*/ 614256 h 1001606"/>
              <a:gd name="connisteX5" fmla="*/ 1783157 w 1803265"/>
              <a:gd name="connsiteY5" fmla="*/ 520911 h 1001606"/>
              <a:gd name="connisteX6" fmla="*/ 1783157 w 1803265"/>
              <a:gd name="connsiteY6" fmla="*/ 426931 h 1001606"/>
              <a:gd name="connisteX7" fmla="*/ 1764107 w 1803265"/>
              <a:gd name="connsiteY7" fmla="*/ 358351 h 1001606"/>
              <a:gd name="connisteX8" fmla="*/ 1732992 w 1803265"/>
              <a:gd name="connsiteY8" fmla="*/ 289771 h 1001606"/>
              <a:gd name="connisteX9" fmla="*/ 1745692 w 1803265"/>
              <a:gd name="connsiteY9" fmla="*/ 171026 h 1001606"/>
              <a:gd name="connisteX10" fmla="*/ 1751407 w 1803265"/>
              <a:gd name="connsiteY10" fmla="*/ 102446 h 1001606"/>
              <a:gd name="connisteX11" fmla="*/ 1751407 w 1803265"/>
              <a:gd name="connsiteY11" fmla="*/ 27516 h 1001606"/>
              <a:gd name="connisteX12" fmla="*/ 1664412 w 1803265"/>
              <a:gd name="connsiteY12" fmla="*/ 8466 h 1001606"/>
              <a:gd name="connisteX13" fmla="*/ 1270712 w 1803265"/>
              <a:gd name="connsiteY13" fmla="*/ 8466 h 1001606"/>
              <a:gd name="connisteX14" fmla="*/ 1096087 w 1803265"/>
              <a:gd name="connsiteY14" fmla="*/ 8466 h 1001606"/>
              <a:gd name="connisteX15" fmla="*/ 970992 w 1803265"/>
              <a:gd name="connsiteY15" fmla="*/ 8466 h 1001606"/>
              <a:gd name="connisteX16" fmla="*/ 840182 w 1803265"/>
              <a:gd name="connsiteY16" fmla="*/ 8466 h 1001606"/>
              <a:gd name="connisteX17" fmla="*/ 758902 w 1803265"/>
              <a:gd name="connsiteY17" fmla="*/ 8466 h 1001606"/>
              <a:gd name="connisteX18" fmla="*/ 671907 w 1803265"/>
              <a:gd name="connsiteY18" fmla="*/ 8466 h 1001606"/>
              <a:gd name="connisteX19" fmla="*/ 465532 w 1803265"/>
              <a:gd name="connsiteY19" fmla="*/ 8466 h 1001606"/>
              <a:gd name="connisteX20" fmla="*/ 390602 w 1803265"/>
              <a:gd name="connsiteY20" fmla="*/ 8466 h 1001606"/>
              <a:gd name="connisteX21" fmla="*/ 297257 w 1803265"/>
              <a:gd name="connsiteY21" fmla="*/ 8466 h 1001606"/>
              <a:gd name="connisteX22" fmla="*/ 97232 w 1803265"/>
              <a:gd name="connsiteY22" fmla="*/ 8466 h 1001606"/>
              <a:gd name="connisteX23" fmla="*/ 9602 w 1803265"/>
              <a:gd name="connsiteY23" fmla="*/ 102446 h 1001606"/>
              <a:gd name="connisteX24" fmla="*/ 3887 w 1803265"/>
              <a:gd name="connsiteY24" fmla="*/ 171026 h 1001606"/>
              <a:gd name="connisteX25" fmla="*/ 3887 w 1803265"/>
              <a:gd name="connsiteY25" fmla="*/ 239606 h 1001606"/>
              <a:gd name="connisteX26" fmla="*/ 9602 w 1803265"/>
              <a:gd name="connsiteY26" fmla="*/ 352001 h 1001606"/>
              <a:gd name="connisteX27" fmla="*/ 28652 w 1803265"/>
              <a:gd name="connsiteY27" fmla="*/ 458046 h 1001606"/>
              <a:gd name="connisteX28" fmla="*/ 28652 w 1803265"/>
              <a:gd name="connsiteY28" fmla="*/ 552026 h 1001606"/>
              <a:gd name="connisteX29" fmla="*/ 47067 w 1803265"/>
              <a:gd name="connsiteY29" fmla="*/ 708236 h 1001606"/>
              <a:gd name="connisteX30" fmla="*/ 47067 w 1803265"/>
              <a:gd name="connsiteY30" fmla="*/ 807931 h 1001606"/>
              <a:gd name="connisteX31" fmla="*/ 35002 w 1803265"/>
              <a:gd name="connsiteY31" fmla="*/ 889211 h 1001606"/>
              <a:gd name="connisteX32" fmla="*/ 22302 w 1803265"/>
              <a:gd name="connsiteY32" fmla="*/ 976206 h 100160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</a:cxnLst>
            <a:rect l="l" t="t" r="r" b="b"/>
            <a:pathLst>
              <a:path w="1803265" h="1001607">
                <a:moveTo>
                  <a:pt x="1801572" y="1001607"/>
                </a:moveTo>
                <a:cubicBezTo>
                  <a:pt x="1801572" y="990177"/>
                  <a:pt x="1801572" y="968587"/>
                  <a:pt x="1801572" y="932392"/>
                </a:cubicBezTo>
                <a:cubicBezTo>
                  <a:pt x="1801572" y="896197"/>
                  <a:pt x="1805382" y="858732"/>
                  <a:pt x="1801572" y="819997"/>
                </a:cubicBezTo>
                <a:cubicBezTo>
                  <a:pt x="1797762" y="781262"/>
                  <a:pt x="1786967" y="780627"/>
                  <a:pt x="1783157" y="739352"/>
                </a:cubicBezTo>
                <a:cubicBezTo>
                  <a:pt x="1779347" y="698077"/>
                  <a:pt x="1783157" y="658072"/>
                  <a:pt x="1783157" y="614257"/>
                </a:cubicBezTo>
                <a:cubicBezTo>
                  <a:pt x="1783157" y="570442"/>
                  <a:pt x="1783157" y="558377"/>
                  <a:pt x="1783157" y="520912"/>
                </a:cubicBezTo>
                <a:cubicBezTo>
                  <a:pt x="1783157" y="483447"/>
                  <a:pt x="1786967" y="459317"/>
                  <a:pt x="1783157" y="426932"/>
                </a:cubicBezTo>
                <a:cubicBezTo>
                  <a:pt x="1779347" y="394547"/>
                  <a:pt x="1774267" y="385657"/>
                  <a:pt x="1764107" y="358352"/>
                </a:cubicBezTo>
                <a:cubicBezTo>
                  <a:pt x="1753947" y="331047"/>
                  <a:pt x="1736802" y="327237"/>
                  <a:pt x="1732992" y="289772"/>
                </a:cubicBezTo>
                <a:cubicBezTo>
                  <a:pt x="1729182" y="252307"/>
                  <a:pt x="1741882" y="208492"/>
                  <a:pt x="1745692" y="171027"/>
                </a:cubicBezTo>
                <a:cubicBezTo>
                  <a:pt x="1749502" y="133562"/>
                  <a:pt x="1750137" y="131022"/>
                  <a:pt x="1751407" y="102447"/>
                </a:cubicBezTo>
                <a:cubicBezTo>
                  <a:pt x="1752677" y="73872"/>
                  <a:pt x="1768552" y="46567"/>
                  <a:pt x="1751407" y="27517"/>
                </a:cubicBezTo>
                <a:cubicBezTo>
                  <a:pt x="1734262" y="8467"/>
                  <a:pt x="1760297" y="12277"/>
                  <a:pt x="1664412" y="8467"/>
                </a:cubicBezTo>
                <a:cubicBezTo>
                  <a:pt x="1568527" y="4657"/>
                  <a:pt x="1384377" y="8467"/>
                  <a:pt x="1270712" y="8467"/>
                </a:cubicBezTo>
                <a:cubicBezTo>
                  <a:pt x="1157047" y="8467"/>
                  <a:pt x="1155777" y="8467"/>
                  <a:pt x="1096087" y="8467"/>
                </a:cubicBezTo>
                <a:cubicBezTo>
                  <a:pt x="1036397" y="8467"/>
                  <a:pt x="1022427" y="8467"/>
                  <a:pt x="970992" y="8467"/>
                </a:cubicBezTo>
                <a:cubicBezTo>
                  <a:pt x="919557" y="8467"/>
                  <a:pt x="882727" y="8467"/>
                  <a:pt x="840182" y="8467"/>
                </a:cubicBezTo>
                <a:cubicBezTo>
                  <a:pt x="797637" y="8467"/>
                  <a:pt x="792557" y="8467"/>
                  <a:pt x="758902" y="8467"/>
                </a:cubicBezTo>
                <a:cubicBezTo>
                  <a:pt x="725247" y="8467"/>
                  <a:pt x="730327" y="8467"/>
                  <a:pt x="671907" y="8467"/>
                </a:cubicBezTo>
                <a:cubicBezTo>
                  <a:pt x="613487" y="8467"/>
                  <a:pt x="522047" y="8467"/>
                  <a:pt x="465532" y="8467"/>
                </a:cubicBezTo>
                <a:cubicBezTo>
                  <a:pt x="409017" y="8467"/>
                  <a:pt x="424257" y="8467"/>
                  <a:pt x="390602" y="8467"/>
                </a:cubicBezTo>
                <a:cubicBezTo>
                  <a:pt x="356947" y="8467"/>
                  <a:pt x="355677" y="8467"/>
                  <a:pt x="297257" y="8467"/>
                </a:cubicBezTo>
                <a:cubicBezTo>
                  <a:pt x="238837" y="8467"/>
                  <a:pt x="155017" y="-10583"/>
                  <a:pt x="97232" y="8467"/>
                </a:cubicBezTo>
                <a:cubicBezTo>
                  <a:pt x="39447" y="27517"/>
                  <a:pt x="28017" y="70062"/>
                  <a:pt x="9602" y="102447"/>
                </a:cubicBezTo>
                <a:cubicBezTo>
                  <a:pt x="-8813" y="134832"/>
                  <a:pt x="5157" y="143722"/>
                  <a:pt x="3887" y="171027"/>
                </a:cubicBezTo>
                <a:cubicBezTo>
                  <a:pt x="2617" y="198332"/>
                  <a:pt x="2617" y="203412"/>
                  <a:pt x="3887" y="239607"/>
                </a:cubicBezTo>
                <a:cubicBezTo>
                  <a:pt x="5157" y="275802"/>
                  <a:pt x="4522" y="308187"/>
                  <a:pt x="9602" y="352002"/>
                </a:cubicBezTo>
                <a:cubicBezTo>
                  <a:pt x="14682" y="395817"/>
                  <a:pt x="24842" y="418042"/>
                  <a:pt x="28652" y="458047"/>
                </a:cubicBezTo>
                <a:cubicBezTo>
                  <a:pt x="32462" y="498052"/>
                  <a:pt x="24842" y="501862"/>
                  <a:pt x="28652" y="552027"/>
                </a:cubicBezTo>
                <a:cubicBezTo>
                  <a:pt x="32462" y="602192"/>
                  <a:pt x="43257" y="656802"/>
                  <a:pt x="47067" y="708237"/>
                </a:cubicBezTo>
                <a:cubicBezTo>
                  <a:pt x="50877" y="759672"/>
                  <a:pt x="49607" y="771737"/>
                  <a:pt x="47067" y="807932"/>
                </a:cubicBezTo>
                <a:cubicBezTo>
                  <a:pt x="44527" y="844127"/>
                  <a:pt x="40082" y="855557"/>
                  <a:pt x="35002" y="889212"/>
                </a:cubicBezTo>
                <a:cubicBezTo>
                  <a:pt x="29922" y="922867"/>
                  <a:pt x="24842" y="960332"/>
                  <a:pt x="22302" y="976207"/>
                </a:cubicBez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708275" y="2875915"/>
            <a:ext cx="2067560" cy="694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r>
              <a:rPr lang="zh-CN" altLang="en-US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两头都是</a:t>
            </a:r>
            <a:r>
              <a:rPr lang="en-US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LC</a:t>
            </a:r>
            <a:r>
              <a:rPr lang="zh-CN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接口的尾</a:t>
            </a:r>
            <a:r>
              <a:rPr lang="zh-CN" altLang="en-US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纤：</a:t>
            </a:r>
            <a:r>
              <a:rPr lang="en-US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12</a:t>
            </a:r>
            <a:r>
              <a:rPr lang="zh-CN" altLang="en-US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根，</a:t>
            </a:r>
            <a:r>
              <a:rPr lang="en-US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</a:t>
            </a:r>
            <a:r>
              <a:rPr lang="zh-CN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米一</a:t>
            </a:r>
            <a:r>
              <a:rPr lang="zh-CN" altLang="en-US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根</a:t>
            </a:r>
            <a:br>
              <a:rPr lang="zh-CN" altLang="en-US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</a:br>
            <a:r>
              <a:rPr lang="zh-CN" altLang="en-US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两头都是</a:t>
            </a:r>
            <a:r>
              <a:rPr lang="en-US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</a:t>
            </a:r>
            <a:r>
              <a:rPr lang="en-US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</a:t>
            </a:r>
            <a:r>
              <a:rPr lang="zh-CN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接口的尾</a:t>
            </a:r>
            <a:r>
              <a:rPr lang="zh-CN" altLang="en-US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纤：</a:t>
            </a:r>
            <a:r>
              <a:rPr lang="en-US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12</a:t>
            </a:r>
            <a:r>
              <a:rPr lang="zh-CN" altLang="en-US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根，</a:t>
            </a:r>
            <a:r>
              <a:rPr lang="en-US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</a:t>
            </a:r>
            <a:r>
              <a:rPr lang="zh-CN" altLang="zh-CN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米一</a:t>
            </a:r>
            <a:r>
              <a:rPr lang="zh-CN" altLang="en-US" sz="975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根</a:t>
            </a:r>
            <a:endParaRPr lang="zh-CN" altLang="en-US" sz="975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67475" y="1514475"/>
            <a:ext cx="43815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0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尾纤</a:t>
            </a:r>
            <a:endParaRPr lang="zh-CN" altLang="en-US" sz="1000" b="1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新街综合布线改造方案</a:t>
            </a:r>
            <a:endParaRPr lang="zh-CN" altLang="en-US" sz="1300"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-16510" y="241300"/>
            <a:ext cx="596773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、各办公室网线需要用线槽保护，采用方形线槽，不要采用</a:t>
            </a:r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PVC</a:t>
            </a:r>
            <a:r>
              <a:rPr lang="zh-CN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管。</a:t>
            </a:r>
            <a:endParaRPr lang="zh-CN" altLang="en-US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885" y="516890"/>
            <a:ext cx="2130425" cy="185801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890" y="2940050"/>
            <a:ext cx="2776855" cy="203517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85" y="3185795"/>
            <a:ext cx="3479165" cy="189103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1750" y="2363470"/>
            <a:ext cx="48634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、过道采用方向线槽，用来汇聚每个网络点位的网线。</a:t>
            </a:r>
            <a:endParaRPr lang="zh-CN" altLang="en-US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过道采用方向线槽，用来汇聚每个电源点位的电线。</a:t>
            </a:r>
            <a:b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方向线槽的颜色，尽量与房间或过道周围的装修背景颜色一样</a:t>
            </a: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b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可以在方向线槽安装后，用环保漆，刷成装修的背景颜色。</a:t>
            </a:r>
            <a:endParaRPr lang="zh-CN" altLang="en-US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775460" y="565150"/>
            <a:ext cx="7620" cy="3505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317750" y="1098550"/>
            <a:ext cx="103822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方形线槽</a:t>
            </a:r>
            <a:endParaRPr lang="zh-CN" altLang="en-US" sz="1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H="1" flipV="1">
            <a:off x="1805940" y="725170"/>
            <a:ext cx="906780" cy="4038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箭头连接符 1"/>
          <p:cNvCxnSpPr/>
          <p:nvPr/>
        </p:nvCxnSpPr>
        <p:spPr>
          <a:xfrm flipH="1">
            <a:off x="1783080" y="3435350"/>
            <a:ext cx="725170" cy="287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2442845" y="3290570"/>
            <a:ext cx="146304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方形线槽：网线</a:t>
            </a:r>
            <a:endParaRPr lang="zh-CN" altLang="en-US" sz="1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82565" y="2640965"/>
            <a:ext cx="486346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、方向线槽要尽量沿着墙角边安装，尽量美观些。</a:t>
            </a:r>
            <a:endParaRPr lang="zh-CN" altLang="en-US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7987030" y="3215640"/>
            <a:ext cx="15875" cy="76009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835265" y="2914015"/>
            <a:ext cx="12382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走线方形线槽</a:t>
            </a:r>
            <a:endParaRPr lang="zh-CN" altLang="en-US" sz="1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>
            <a:off x="8015605" y="3138170"/>
            <a:ext cx="289560" cy="2971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5885" y="3313430"/>
            <a:ext cx="2341245" cy="730885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871720" y="357505"/>
            <a:ext cx="355663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200"/>
              <a:t>每个办公室的网线， 全部采用6类非屏蔽网线</a:t>
            </a:r>
            <a:endParaRPr lang="zh-CN" altLang="en-US" sz="1200"/>
          </a:p>
        </p:txBody>
      </p:sp>
      <p:sp>
        <p:nvSpPr>
          <p:cNvPr id="13" name="文本框 12"/>
          <p:cNvSpPr txBox="1"/>
          <p:nvPr/>
        </p:nvSpPr>
        <p:spPr>
          <a:xfrm>
            <a:off x="3322955" y="662305"/>
            <a:ext cx="23164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汇聚方形线槽尺寸：</a:t>
            </a:r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100mm*50mm</a:t>
            </a:r>
            <a:endParaRPr lang="en-US" altLang="zh-CN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3625" y="909955"/>
            <a:ext cx="1911350" cy="136652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430520" y="1449705"/>
            <a:ext cx="563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100mm</a:t>
            </a:r>
            <a:endParaRPr lang="en-US" altLang="zh-CN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07180" y="2191385"/>
            <a:ext cx="4876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50mm</a:t>
            </a:r>
            <a:endParaRPr lang="en-US" altLang="zh-CN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482080" y="685800"/>
            <a:ext cx="22402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走线方形线槽尺寸：</a:t>
            </a:r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0mm*15mm</a:t>
            </a:r>
            <a:endParaRPr lang="en-US" altLang="zh-CN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305" y="937895"/>
            <a:ext cx="1911350" cy="136652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8583930" y="1449705"/>
            <a:ext cx="4876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15mm</a:t>
            </a:r>
            <a:endParaRPr lang="en-US" altLang="zh-CN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293610" y="2219960"/>
            <a:ext cx="4876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30mm</a:t>
            </a:r>
            <a:endParaRPr lang="en-US" altLang="zh-CN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" name="文本框 26"/>
          <p:cNvSpPr txBox="1"/>
          <p:nvPr/>
        </p:nvSpPr>
        <p:spPr>
          <a:xfrm>
            <a:off x="201930" y="389255"/>
            <a:ext cx="4205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、每个办公室的网线， 全部采用</a:t>
            </a:r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类非屏蔽网线</a:t>
            </a: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b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en-US" altLang="zh-CN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2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、点位包含网线点位和电线点位。</a:t>
            </a:r>
            <a:endParaRPr lang="zh-CN" altLang="en-US" sz="12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新街综合布线改造方案</a:t>
            </a:r>
            <a:endParaRPr lang="zh-CN" altLang="en-US" sz="1300"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13055" y="928370"/>
            <a:ext cx="398399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每个电源面板，至少有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孔插座，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孔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插座。</a:t>
            </a:r>
            <a:endParaRPr lang="zh-CN" altLang="en-US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67345" y="704215"/>
            <a:ext cx="772795" cy="26568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899400" y="3314065"/>
            <a:ext cx="93472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endParaRPr 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8758555" y="808990"/>
            <a:ext cx="8890" cy="244983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 flipV="1">
            <a:off x="8155305" y="979170"/>
            <a:ext cx="452120" cy="127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8572500" y="1808480"/>
            <a:ext cx="74993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215mm</a:t>
            </a:r>
            <a:endParaRPr lang="zh-CN" altLang="zh-CN" sz="1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140065" y="763270"/>
            <a:ext cx="74993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55mm</a:t>
            </a:r>
            <a:endParaRPr lang="zh-CN" altLang="zh-CN" sz="1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06080" y="2922270"/>
            <a:ext cx="74993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33mm</a:t>
            </a:r>
            <a:endParaRPr lang="zh-CN" altLang="zh-CN" sz="1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70" y="2155825"/>
            <a:ext cx="3459480" cy="24460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355" y="2084070"/>
            <a:ext cx="3561080" cy="2517775"/>
          </a:xfrm>
          <a:prstGeom prst="rect">
            <a:avLst/>
          </a:prstGeom>
        </p:spPr>
      </p:pic>
      <p:cxnSp>
        <p:nvCxnSpPr>
          <p:cNvPr id="4" name="直接箭头连接符 3"/>
          <p:cNvCxnSpPr/>
          <p:nvPr/>
        </p:nvCxnSpPr>
        <p:spPr>
          <a:xfrm>
            <a:off x="2935605" y="2233295"/>
            <a:ext cx="730885" cy="33782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078480" y="2167255"/>
            <a:ext cx="74993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100mm</a:t>
            </a:r>
            <a:endParaRPr lang="zh-CN" altLang="zh-CN" sz="1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700000">
            <a:off x="1026795" y="3469005"/>
            <a:ext cx="459740" cy="158051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315" y="3314065"/>
            <a:ext cx="810260" cy="71056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07670" y="1942465"/>
            <a:ext cx="3983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根据现场情况，可以将插线板，放在电源线槽中。</a:t>
            </a:r>
            <a:endParaRPr lang="zh-CN" altLang="en-US" sz="1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1509395" y="3686810"/>
            <a:ext cx="332740" cy="28194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537970" y="3589655"/>
            <a:ext cx="74993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55mm</a:t>
            </a:r>
            <a:endParaRPr lang="zh-CN" altLang="zh-CN" sz="12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098925" y="1859280"/>
            <a:ext cx="34683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根据现场情况，也可以将插座面板，安装在电源线槽上。</a:t>
            </a:r>
            <a:endParaRPr lang="zh-CN" altLang="en-US" sz="1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40000">
            <a:off x="5721985" y="2740025"/>
            <a:ext cx="638810" cy="64071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40000">
            <a:off x="6344920" y="2293620"/>
            <a:ext cx="638810" cy="64071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5165" y="808990"/>
            <a:ext cx="906780" cy="901065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4431030" y="459105"/>
            <a:ext cx="34683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根据现场情况，也可以将插座面板，安装在86型底盒上。</a:t>
            </a:r>
            <a:endParaRPr lang="zh-CN" altLang="en-US" sz="1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40000">
            <a:off x="6087745" y="949960"/>
            <a:ext cx="638810" cy="6407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新街综合布线改造方案</a:t>
            </a:r>
            <a:r>
              <a:rPr lang="en-US" altLang="zh-CN" sz="1300">
                <a:sym typeface="+mn-ea"/>
              </a:rPr>
              <a:t>-</a:t>
            </a:r>
            <a:r>
              <a:rPr lang="zh-CN" altLang="zh-CN" sz="1300">
                <a:sym typeface="+mn-ea"/>
              </a:rPr>
              <a:t>点位图</a:t>
            </a:r>
            <a:endParaRPr lang="zh-CN" altLang="en-US" sz="1300"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87120" y="325120"/>
            <a:ext cx="6664325" cy="4661535"/>
            <a:chOff x="1712" y="512"/>
            <a:chExt cx="10495" cy="734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12" y="512"/>
              <a:ext cx="10495" cy="734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10" y="5250"/>
              <a:ext cx="180" cy="24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98" y="5166"/>
              <a:ext cx="180" cy="24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46" y="4770"/>
              <a:ext cx="180" cy="240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>
            <a:off x="1128395" y="553085"/>
            <a:ext cx="5877560" cy="4224655"/>
            <a:chOff x="1777" y="871"/>
            <a:chExt cx="9256" cy="6653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34" y="2774"/>
              <a:ext cx="210" cy="225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1777" y="871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97" y="1347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797" y="1939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3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77" y="2649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4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671" y="3361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5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375" y="4086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6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7" y="508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7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020" y="1951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9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485" y="418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10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85" y="3542"/>
              <a:ext cx="250" cy="76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5264" y="412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11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233" y="412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12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073" y="406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13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957" y="4037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14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79" y="3989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15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741" y="3674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16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231" y="2774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17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022" y="4864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18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682" y="5010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19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951" y="4948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20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099" y="4550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21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4485" y="7138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22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431" y="7138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23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412" y="704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24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275" y="704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25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142" y="6966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26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9074" y="692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27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9948" y="6818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28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33" y="5273"/>
              <a:ext cx="210" cy="195"/>
            </a:xfrm>
            <a:prstGeom prst="rect">
              <a:avLst/>
            </a:prstGeom>
          </p:spPr>
        </p:pic>
        <p:sp>
          <p:nvSpPr>
            <p:cNvPr id="51" name="文本框 50"/>
            <p:cNvSpPr txBox="1"/>
            <p:nvPr/>
          </p:nvSpPr>
          <p:spPr>
            <a:xfrm>
              <a:off x="4550" y="1178"/>
              <a:ext cx="599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200">
                  <a:solidFill>
                    <a:srgbClr val="FF0000"/>
                  </a:solidFill>
                </a:rPr>
                <a:t>网络点位：</a:t>
              </a:r>
              <a:r>
                <a:rPr lang="en-US" altLang="zh-CN" sz="1200">
                  <a:solidFill>
                    <a:srgbClr val="FF0000"/>
                  </a:solidFill>
                </a:rPr>
                <a:t>102</a:t>
              </a:r>
              <a:r>
                <a:rPr lang="zh-CN" altLang="en-US" sz="1200">
                  <a:solidFill>
                    <a:srgbClr val="FF0000"/>
                  </a:solidFill>
                </a:rPr>
                <a:t>个           </a:t>
              </a:r>
              <a:r>
                <a:rPr lang="zh-CN" altLang="en-US" sz="1200">
                  <a:solidFill>
                    <a:srgbClr val="FF0000"/>
                  </a:solidFill>
                  <a:sym typeface="+mn-ea"/>
                </a:rPr>
                <a:t>电源点位：</a:t>
              </a:r>
              <a:r>
                <a:rPr lang="en-US" altLang="zh-CN" sz="1200">
                  <a:solidFill>
                    <a:srgbClr val="FF0000"/>
                  </a:solidFill>
                  <a:sym typeface="+mn-ea"/>
                </a:rPr>
                <a:t>9</a:t>
              </a:r>
              <a:r>
                <a:rPr lang="zh-CN" altLang="zh-CN" sz="1200">
                  <a:solidFill>
                    <a:srgbClr val="FF0000"/>
                  </a:solidFill>
                  <a:sym typeface="+mn-ea"/>
                </a:rPr>
                <a:t>个</a:t>
              </a:r>
              <a:endParaRPr lang="zh-CN" altLang="zh-CN" sz="1200">
                <a:solidFill>
                  <a:srgbClr val="FF0000"/>
                </a:solidFill>
              </a:endParaRPr>
            </a:p>
            <a:p>
              <a:r>
                <a:rPr lang="en-US" altLang="zh-CN" sz="1200">
                  <a:solidFill>
                    <a:srgbClr val="FF0000"/>
                  </a:solidFill>
                </a:rPr>
                <a:t>WIFI</a:t>
              </a:r>
              <a:r>
                <a:rPr lang="zh-CN" altLang="zh-CN" sz="1200">
                  <a:solidFill>
                    <a:srgbClr val="FF0000"/>
                  </a:solidFill>
                </a:rPr>
                <a:t>：</a:t>
              </a:r>
              <a:r>
                <a:rPr lang="en-US" altLang="zh-CN" sz="1200">
                  <a:solidFill>
                    <a:srgbClr val="FF0000"/>
                  </a:solidFill>
                </a:rPr>
                <a:t>27</a:t>
              </a:r>
              <a:r>
                <a:rPr lang="zh-CN" altLang="en-US" sz="1200">
                  <a:solidFill>
                    <a:srgbClr val="FF0000"/>
                  </a:solidFill>
                </a:rPr>
                <a:t>个 ，</a:t>
              </a:r>
              <a:r>
                <a:rPr lang="zh-CN" altLang="zh-CN" sz="1200">
                  <a:solidFill>
                    <a:srgbClr val="FF0000"/>
                  </a:solidFill>
                </a:rPr>
                <a:t>内网</a:t>
              </a:r>
              <a:r>
                <a:rPr lang="en-US" altLang="zh-CN" sz="1200">
                  <a:solidFill>
                    <a:srgbClr val="FF0000"/>
                  </a:solidFill>
                </a:rPr>
                <a:t>48</a:t>
              </a:r>
              <a:r>
                <a:rPr lang="zh-CN" altLang="zh-CN" sz="1200">
                  <a:solidFill>
                    <a:srgbClr val="FF0000"/>
                  </a:solidFill>
                </a:rPr>
                <a:t>个，外网</a:t>
              </a:r>
              <a:r>
                <a:rPr lang="en-US" altLang="zh-CN" sz="1200">
                  <a:solidFill>
                    <a:srgbClr val="FF0000"/>
                  </a:solidFill>
                </a:rPr>
                <a:t>21</a:t>
              </a:r>
              <a:r>
                <a:rPr lang="zh-CN" altLang="en-US" sz="1200">
                  <a:solidFill>
                    <a:srgbClr val="FF0000"/>
                  </a:solidFill>
                </a:rPr>
                <a:t>个，排队</a:t>
              </a:r>
              <a:r>
                <a:rPr lang="en-US" altLang="zh-CN" sz="1200">
                  <a:solidFill>
                    <a:srgbClr val="FF0000"/>
                  </a:solidFill>
                </a:rPr>
                <a:t>6</a:t>
              </a:r>
              <a:r>
                <a:rPr lang="zh-CN" altLang="en-US" sz="1200">
                  <a:solidFill>
                    <a:srgbClr val="FF0000"/>
                  </a:solidFill>
                </a:rPr>
                <a:t>个</a:t>
              </a:r>
              <a:endParaRPr lang="zh-CN" altLang="en-US" sz="1200">
                <a:solidFill>
                  <a:srgbClr val="FF0000"/>
                </a:solidFill>
              </a:endParaRPr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7348220" y="4823460"/>
            <a:ext cx="16440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200">
                <a:solidFill>
                  <a:srgbClr val="FF0000"/>
                </a:solidFill>
              </a:rPr>
              <a:t>新街面板总数：</a:t>
            </a:r>
            <a:r>
              <a:rPr lang="en-US" altLang="zh-CN" sz="1200">
                <a:solidFill>
                  <a:srgbClr val="FF0000"/>
                </a:solidFill>
              </a:rPr>
              <a:t>260</a:t>
            </a:r>
            <a:r>
              <a:rPr lang="zh-CN" altLang="zh-CN" sz="1200">
                <a:solidFill>
                  <a:srgbClr val="FF0000"/>
                </a:solidFill>
              </a:rPr>
              <a:t>套</a:t>
            </a:r>
            <a:endParaRPr lang="zh-CN" altLang="zh-CN" sz="1200">
              <a:solidFill>
                <a:srgbClr val="FF0000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402330" y="2160270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009390" y="2141220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550410" y="2106295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103495" y="2125345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79440" y="2080895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161280" y="4382770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429635" y="4491990"/>
            <a:ext cx="108000" cy="1080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新街综合布线改造方案</a:t>
            </a:r>
            <a:r>
              <a:rPr lang="en-US" altLang="zh-CN" sz="1300">
                <a:sym typeface="+mn-ea"/>
              </a:rPr>
              <a:t>-</a:t>
            </a:r>
            <a:r>
              <a:rPr lang="zh-CN" altLang="zh-CN" sz="1300">
                <a:sym typeface="+mn-ea"/>
              </a:rPr>
              <a:t>点位图</a:t>
            </a:r>
            <a:endParaRPr lang="zh-CN" altLang="en-US" sz="1300">
              <a:sym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816610" y="549275"/>
            <a:ext cx="6188710" cy="3906520"/>
            <a:chOff x="1286" y="865"/>
            <a:chExt cx="9746" cy="6152"/>
          </a:xfrm>
        </p:grpSpPr>
        <p:sp>
          <p:nvSpPr>
            <p:cNvPr id="3" name="矩形 2"/>
            <p:cNvSpPr/>
            <p:nvPr/>
          </p:nvSpPr>
          <p:spPr>
            <a:xfrm>
              <a:off x="1286" y="865"/>
              <a:ext cx="2664" cy="1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247" y="2708"/>
              <a:ext cx="1702" cy="2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248" y="4861"/>
              <a:ext cx="8785" cy="2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3326" y="2557"/>
              <a:ext cx="528" cy="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3326" y="4692"/>
              <a:ext cx="528" cy="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3925570" y="279400"/>
            <a:ext cx="16846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三层 点位图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9630" y="3101340"/>
            <a:ext cx="114300" cy="133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0265" y="3234690"/>
            <a:ext cx="114300" cy="1333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2470" y="3107055"/>
            <a:ext cx="114300" cy="1333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3105" y="3240405"/>
            <a:ext cx="114300" cy="1333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240" y="331470"/>
            <a:ext cx="2219325" cy="3619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65120" y="805180"/>
            <a:ext cx="3805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</a:rPr>
              <a:t>网络点位：</a:t>
            </a:r>
            <a:r>
              <a:rPr lang="en-US" altLang="zh-CN" sz="1200">
                <a:solidFill>
                  <a:srgbClr val="FF0000"/>
                </a:solidFill>
              </a:rPr>
              <a:t>7</a:t>
            </a:r>
            <a:r>
              <a:rPr lang="zh-CN" altLang="en-US" sz="1200">
                <a:solidFill>
                  <a:srgbClr val="FF0000"/>
                </a:solidFill>
              </a:rPr>
              <a:t>个           </a:t>
            </a:r>
            <a:endParaRPr lang="zh-CN" altLang="zh-CN" sz="1200">
              <a:solidFill>
                <a:srgbClr val="FF0000"/>
              </a:solidFill>
            </a:endParaRPr>
          </a:p>
          <a:p>
            <a:r>
              <a:rPr lang="zh-CN" altLang="zh-CN" sz="1200">
                <a:solidFill>
                  <a:srgbClr val="FF0000"/>
                </a:solidFill>
              </a:rPr>
              <a:t>内网</a:t>
            </a:r>
            <a:r>
              <a:rPr lang="en-US" altLang="zh-CN" sz="1200">
                <a:solidFill>
                  <a:srgbClr val="FF0000"/>
                </a:solidFill>
              </a:rPr>
              <a:t>5</a:t>
            </a:r>
            <a:r>
              <a:rPr lang="zh-CN" altLang="zh-CN" sz="1200">
                <a:solidFill>
                  <a:srgbClr val="FF0000"/>
                </a:solidFill>
              </a:rPr>
              <a:t>个，外网</a:t>
            </a:r>
            <a:r>
              <a:rPr lang="en-US" altLang="zh-CN" sz="1200">
                <a:solidFill>
                  <a:srgbClr val="FF0000"/>
                </a:solidFill>
              </a:rPr>
              <a:t>2</a:t>
            </a:r>
            <a:r>
              <a:rPr lang="zh-CN" altLang="en-US" sz="1200">
                <a:solidFill>
                  <a:srgbClr val="FF0000"/>
                </a:solidFill>
              </a:rPr>
              <a:t>个</a:t>
            </a: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348220" y="4823460"/>
            <a:ext cx="16440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200">
                <a:solidFill>
                  <a:srgbClr val="FF0000"/>
                </a:solidFill>
              </a:rPr>
              <a:t>新街面板总数：</a:t>
            </a:r>
            <a:r>
              <a:rPr lang="en-US" altLang="zh-CN" sz="1200">
                <a:solidFill>
                  <a:srgbClr val="FF0000"/>
                </a:solidFill>
              </a:rPr>
              <a:t>260</a:t>
            </a:r>
            <a:r>
              <a:rPr lang="zh-CN" altLang="zh-CN" sz="1200">
                <a:solidFill>
                  <a:srgbClr val="FF0000"/>
                </a:solidFill>
              </a:rPr>
              <a:t>套</a:t>
            </a:r>
            <a:endParaRPr lang="zh-CN" altLang="zh-CN" sz="1200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9805" y="3101340"/>
            <a:ext cx="114300" cy="1333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12840" y="3098165"/>
            <a:ext cx="114300" cy="1333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22645" y="3107055"/>
            <a:ext cx="114300" cy="13335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365625" y="3240405"/>
            <a:ext cx="8051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内科护士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717540" y="3160395"/>
            <a:ext cx="9055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入出院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3810" y="1651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新街综合布线改造方案</a:t>
            </a:r>
            <a:r>
              <a:rPr lang="en-US" altLang="zh-CN" sz="1300">
                <a:sym typeface="+mn-ea"/>
              </a:rPr>
              <a:t>-</a:t>
            </a:r>
            <a:r>
              <a:rPr lang="zh-CN" altLang="zh-CN" sz="1300">
                <a:sym typeface="+mn-ea"/>
              </a:rPr>
              <a:t>点位图</a:t>
            </a:r>
            <a:endParaRPr lang="zh-CN" altLang="en-US" sz="1300">
              <a:sym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816610" y="549275"/>
            <a:ext cx="6188710" cy="3906520"/>
            <a:chOff x="1286" y="865"/>
            <a:chExt cx="9746" cy="6152"/>
          </a:xfrm>
        </p:grpSpPr>
        <p:sp>
          <p:nvSpPr>
            <p:cNvPr id="3" name="矩形 2"/>
            <p:cNvSpPr/>
            <p:nvPr/>
          </p:nvSpPr>
          <p:spPr>
            <a:xfrm>
              <a:off x="1286" y="865"/>
              <a:ext cx="2664" cy="1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247" y="2708"/>
              <a:ext cx="1702" cy="2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248" y="4861"/>
              <a:ext cx="8785" cy="2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3326" y="2557"/>
              <a:ext cx="528" cy="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3326" y="4692"/>
              <a:ext cx="528" cy="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3925570" y="279400"/>
            <a:ext cx="16846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四层 点位图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3315" y="602615"/>
            <a:ext cx="114300" cy="133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3950" y="735965"/>
            <a:ext cx="114300" cy="133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1865" y="602615"/>
            <a:ext cx="114300" cy="1333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22500" y="735965"/>
            <a:ext cx="114300" cy="1333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2680" y="871855"/>
            <a:ext cx="114300" cy="1333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3315" y="1005205"/>
            <a:ext cx="114300" cy="1333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240" y="331470"/>
            <a:ext cx="2219325" cy="3619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735" y="4177030"/>
            <a:ext cx="190500" cy="1809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074035" y="1138555"/>
            <a:ext cx="3805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</a:rPr>
              <a:t>网络点位：</a:t>
            </a:r>
            <a:r>
              <a:rPr lang="en-US" altLang="zh-CN" sz="1200">
                <a:solidFill>
                  <a:srgbClr val="FF0000"/>
                </a:solidFill>
              </a:rPr>
              <a:t>6</a:t>
            </a:r>
            <a:r>
              <a:rPr lang="zh-CN" altLang="en-US" sz="1200">
                <a:solidFill>
                  <a:srgbClr val="FF0000"/>
                </a:solidFill>
              </a:rPr>
              <a:t>个           </a:t>
            </a:r>
            <a:r>
              <a:rPr lang="zh-CN" altLang="en-US" sz="1200">
                <a:solidFill>
                  <a:srgbClr val="FF0000"/>
                </a:solidFill>
                <a:sym typeface="+mn-ea"/>
              </a:rPr>
              <a:t>电源点位：</a:t>
            </a:r>
            <a:r>
              <a:rPr lang="en-US" altLang="zh-CN" sz="1200">
                <a:solidFill>
                  <a:srgbClr val="FF0000"/>
                </a:solidFill>
                <a:sym typeface="+mn-ea"/>
              </a:rPr>
              <a:t>1</a:t>
            </a:r>
            <a:r>
              <a:rPr lang="zh-CN" altLang="zh-CN" sz="1200">
                <a:solidFill>
                  <a:srgbClr val="FF0000"/>
                </a:solidFill>
                <a:sym typeface="+mn-ea"/>
              </a:rPr>
              <a:t>个</a:t>
            </a:r>
            <a:endParaRPr lang="zh-CN" altLang="zh-CN" sz="1200">
              <a:solidFill>
                <a:srgbClr val="FF0000"/>
              </a:solidFill>
            </a:endParaRPr>
          </a:p>
          <a:p>
            <a:r>
              <a:rPr lang="en-US" altLang="zh-CN" sz="1200">
                <a:solidFill>
                  <a:srgbClr val="FF0000"/>
                </a:solidFill>
              </a:rPr>
              <a:t>WIFI</a:t>
            </a:r>
            <a:r>
              <a:rPr lang="zh-CN" altLang="zh-CN" sz="1200">
                <a:solidFill>
                  <a:srgbClr val="FF0000"/>
                </a:solidFill>
              </a:rPr>
              <a:t>：</a:t>
            </a:r>
            <a:r>
              <a:rPr lang="en-US" altLang="zh-CN" sz="1200">
                <a:solidFill>
                  <a:srgbClr val="FF0000"/>
                </a:solidFill>
              </a:rPr>
              <a:t>1</a:t>
            </a:r>
            <a:r>
              <a:rPr lang="en-US" altLang="zh-CN" sz="1200">
                <a:solidFill>
                  <a:srgbClr val="FF0000"/>
                </a:solidFill>
              </a:rPr>
              <a:t> </a:t>
            </a:r>
            <a:r>
              <a:rPr lang="zh-CN" altLang="en-US" sz="1200">
                <a:solidFill>
                  <a:srgbClr val="FF0000"/>
                </a:solidFill>
              </a:rPr>
              <a:t>个 ，</a:t>
            </a:r>
            <a:r>
              <a:rPr lang="zh-CN" altLang="zh-CN" sz="1200">
                <a:solidFill>
                  <a:srgbClr val="FF0000"/>
                </a:solidFill>
              </a:rPr>
              <a:t>内网</a:t>
            </a:r>
            <a:r>
              <a:rPr lang="en-US" altLang="zh-CN" sz="1200">
                <a:solidFill>
                  <a:srgbClr val="FF0000"/>
                </a:solidFill>
              </a:rPr>
              <a:t>2</a:t>
            </a:r>
            <a:r>
              <a:rPr lang="zh-CN" altLang="zh-CN" sz="1200">
                <a:solidFill>
                  <a:srgbClr val="FF0000"/>
                </a:solidFill>
              </a:rPr>
              <a:t>个，外网</a:t>
            </a:r>
            <a:r>
              <a:rPr lang="en-US" altLang="zh-CN" sz="1200">
                <a:solidFill>
                  <a:srgbClr val="FF0000"/>
                </a:solidFill>
              </a:rPr>
              <a:t>2</a:t>
            </a:r>
            <a:r>
              <a:rPr lang="zh-CN" altLang="en-US" sz="1200">
                <a:solidFill>
                  <a:srgbClr val="FF0000"/>
                </a:solidFill>
              </a:rPr>
              <a:t>个，排队</a:t>
            </a:r>
            <a:r>
              <a:rPr lang="en-US" altLang="zh-CN" sz="1200">
                <a:solidFill>
                  <a:srgbClr val="FF0000"/>
                </a:solidFill>
              </a:rPr>
              <a:t>1</a:t>
            </a:r>
            <a:r>
              <a:rPr lang="zh-CN" altLang="en-US" sz="1200">
                <a:solidFill>
                  <a:srgbClr val="FF0000"/>
                </a:solidFill>
              </a:rPr>
              <a:t>个</a:t>
            </a: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348220" y="4823460"/>
            <a:ext cx="16440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200">
                <a:solidFill>
                  <a:srgbClr val="FF0000"/>
                </a:solidFill>
              </a:rPr>
              <a:t>新街面板总数：</a:t>
            </a:r>
            <a:r>
              <a:rPr lang="en-US" altLang="zh-CN" sz="1200">
                <a:solidFill>
                  <a:srgbClr val="FF0000"/>
                </a:solidFill>
              </a:rPr>
              <a:t>260</a:t>
            </a:r>
            <a:r>
              <a:rPr lang="zh-CN" altLang="zh-CN" sz="1200">
                <a:solidFill>
                  <a:srgbClr val="FF0000"/>
                </a:solidFill>
              </a:rPr>
              <a:t>套</a:t>
            </a:r>
            <a:endParaRPr lang="zh-CN" altLang="zh-CN" sz="12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新街一层线槽图</a:t>
            </a:r>
            <a:endParaRPr lang="zh-CN" altLang="en-US" sz="1300"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01395" y="256540"/>
            <a:ext cx="6739890" cy="4747895"/>
            <a:chOff x="1577" y="404"/>
            <a:chExt cx="10614" cy="747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77" y="404"/>
              <a:ext cx="10614" cy="7477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86" y="5743"/>
              <a:ext cx="255" cy="25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96" y="5906"/>
              <a:ext cx="255" cy="25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13" y="2395"/>
              <a:ext cx="255" cy="255"/>
            </a:xfrm>
            <a:prstGeom prst="rect">
              <a:avLst/>
            </a:prstGeom>
          </p:spPr>
        </p:pic>
      </p:grpSp>
      <p:grpSp>
        <p:nvGrpSpPr>
          <p:cNvPr id="62" name="组合 61"/>
          <p:cNvGrpSpPr/>
          <p:nvPr/>
        </p:nvGrpSpPr>
        <p:grpSpPr>
          <a:xfrm>
            <a:off x="1350645" y="888365"/>
            <a:ext cx="6209030" cy="3840480"/>
            <a:chOff x="2137" y="1399"/>
            <a:chExt cx="9778" cy="6048"/>
          </a:xfrm>
        </p:grpSpPr>
        <p:grpSp>
          <p:nvGrpSpPr>
            <p:cNvPr id="59" name="组合 58"/>
            <p:cNvGrpSpPr/>
            <p:nvPr/>
          </p:nvGrpSpPr>
          <p:grpSpPr>
            <a:xfrm>
              <a:off x="2137" y="1399"/>
              <a:ext cx="9778" cy="6049"/>
              <a:chOff x="2137" y="1399"/>
              <a:chExt cx="9778" cy="6049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86" y="2882"/>
                <a:ext cx="210" cy="225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41" y="2882"/>
                <a:ext cx="210" cy="225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2137" y="139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8374" y="1588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2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376" y="1618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3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0806" y="1541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4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8379" y="2609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5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9425" y="2507"/>
                <a:ext cx="533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6</a:t>
                </a:r>
                <a:endParaRPr lang="en-US" sz="1000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31" y="4906"/>
                <a:ext cx="155" cy="168"/>
              </a:xfrm>
              <a:prstGeom prst="rect">
                <a:avLst/>
              </a:prstGeom>
            </p:spPr>
          </p:pic>
          <p:sp>
            <p:nvSpPr>
              <p:cNvPr id="20" name="文本框 19"/>
              <p:cNvSpPr txBox="1"/>
              <p:nvPr/>
            </p:nvSpPr>
            <p:spPr>
              <a:xfrm>
                <a:off x="3159" y="139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4814" y="139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4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3058" y="239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6574" y="140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5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7720" y="153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6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8742" y="153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7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0086" y="1541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8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7798" y="2721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9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8742" y="2721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10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0004" y="260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11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2137" y="517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12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860" y="434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13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4591" y="434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14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5393" y="434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15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6286" y="434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16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7136" y="426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17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8045" y="434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18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9156" y="3526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19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2137" y="567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20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2949" y="706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21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5037" y="6571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22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651" y="6318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23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8045" y="6957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24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8973" y="6957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25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9939" y="6957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26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0671" y="6413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27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3059" y="3220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29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3079" y="3982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30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3331" y="474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31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4572" y="5289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32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5709" y="519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33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8254" y="4946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34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9706" y="4750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35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5444" y="583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36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8035" y="5693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37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8956" y="5673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38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10223" y="5205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39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1113" y="5520"/>
                <a:ext cx="80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28</a:t>
                </a:r>
                <a:r>
                  <a:rPr lang="zh-CN" sz="1000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室</a:t>
                </a:r>
                <a:endPara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1" y="3316"/>
              <a:ext cx="255" cy="210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82" y="3316"/>
              <a:ext cx="255" cy="210"/>
            </a:xfrm>
            <a:prstGeom prst="rect">
              <a:avLst/>
            </a:prstGeom>
          </p:spPr>
        </p:pic>
      </p:grpSp>
      <p:sp>
        <p:nvSpPr>
          <p:cNvPr id="63" name="文本框 62"/>
          <p:cNvSpPr txBox="1"/>
          <p:nvPr/>
        </p:nvSpPr>
        <p:spPr>
          <a:xfrm>
            <a:off x="2837180" y="1953895"/>
            <a:ext cx="5092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40</a:t>
            </a:r>
            <a:r>
              <a: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室</a:t>
            </a:r>
            <a:endParaRPr lang="zh-CN" sz="10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43200" y="3172460"/>
            <a:ext cx="3457575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316480" y="3808730"/>
            <a:ext cx="434975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350645" y="3531235"/>
            <a:ext cx="598805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 rot="8700000">
            <a:off x="1870075" y="3324225"/>
            <a:ext cx="83185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 rot="7680000">
            <a:off x="6470015" y="3509010"/>
            <a:ext cx="83185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 rot="5400000">
            <a:off x="2111375" y="2564130"/>
            <a:ext cx="83185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 rot="10800000">
            <a:off x="2508885" y="2058035"/>
            <a:ext cx="154559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 rot="10800000">
            <a:off x="1949450" y="1837055"/>
            <a:ext cx="508635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 rot="13500000">
            <a:off x="2261235" y="1916430"/>
            <a:ext cx="436880" cy="196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 rot="10800000">
            <a:off x="3985260" y="2018030"/>
            <a:ext cx="104902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 rot="16200000">
            <a:off x="4521200" y="1640205"/>
            <a:ext cx="74930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 rot="5400000">
            <a:off x="4788535" y="3506470"/>
            <a:ext cx="672465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9005" y="3933190"/>
            <a:ext cx="1767840" cy="933450"/>
          </a:xfrm>
          <a:prstGeom prst="rect">
            <a:avLst/>
          </a:prstGeom>
        </p:spPr>
      </p:pic>
      <p:sp>
        <p:nvSpPr>
          <p:cNvPr id="71" name="文本框 70"/>
          <p:cNvSpPr txBox="1"/>
          <p:nvPr/>
        </p:nvSpPr>
        <p:spPr>
          <a:xfrm>
            <a:off x="7559675" y="2289810"/>
            <a:ext cx="16757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</a:rPr>
              <a:t>在过道的顶部安装网络线槽、电源线槽</a:t>
            </a: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 rot="10800000">
            <a:off x="3559810" y="1356360"/>
            <a:ext cx="138557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9810" y="294640"/>
            <a:ext cx="1933575" cy="2921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087120" y="325120"/>
            <a:ext cx="6664325" cy="4661535"/>
            <a:chOff x="1712" y="512"/>
            <a:chExt cx="10495" cy="734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12" y="512"/>
              <a:ext cx="10495" cy="734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10" y="5250"/>
              <a:ext cx="180" cy="24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98" y="5166"/>
              <a:ext cx="180" cy="24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46" y="4770"/>
              <a:ext cx="180" cy="240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>
            <a:off x="1128395" y="553085"/>
            <a:ext cx="5877560" cy="4224655"/>
            <a:chOff x="1777" y="871"/>
            <a:chExt cx="9256" cy="6653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34" y="2774"/>
              <a:ext cx="210" cy="225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1777" y="871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97" y="1347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797" y="1939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3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77" y="2649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4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671" y="3361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5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375" y="4086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6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7" y="508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7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020" y="1951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9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485" y="418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10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85" y="3542"/>
              <a:ext cx="250" cy="766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5264" y="412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11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233" y="412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12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073" y="406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13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957" y="4037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14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79" y="3989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15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741" y="3674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16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231" y="2774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17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022" y="4864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18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682" y="5010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19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951" y="4948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20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099" y="4550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21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4485" y="7138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22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431" y="7138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23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412" y="704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24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275" y="704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25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142" y="6966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26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9074" y="6922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27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9948" y="6818"/>
              <a:ext cx="802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28</a:t>
              </a:r>
              <a:r>
                <a:rPr lang="zh-CN" sz="100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室</a:t>
              </a:r>
              <a:endParaRPr lang="zh-CN" sz="1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33" y="5273"/>
              <a:ext cx="210" cy="195"/>
            </a:xfrm>
            <a:prstGeom prst="rect">
              <a:avLst/>
            </a:prstGeom>
          </p:spPr>
        </p:pic>
        <p:sp>
          <p:nvSpPr>
            <p:cNvPr id="51" name="文本框 50"/>
            <p:cNvSpPr txBox="1"/>
            <p:nvPr/>
          </p:nvSpPr>
          <p:spPr>
            <a:xfrm>
              <a:off x="4159" y="1257"/>
              <a:ext cx="5993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200">
                  <a:solidFill>
                    <a:srgbClr val="FF0000"/>
                  </a:solidFill>
                </a:rPr>
                <a:t>在过道的顶部安装网络线槽、电源线槽</a:t>
              </a:r>
              <a:endParaRPr lang="zh-CN" altLang="en-US" sz="1200">
                <a:solidFill>
                  <a:srgbClr val="FF0000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新街二层线槽</a:t>
            </a:r>
            <a:r>
              <a:rPr lang="zh-CN" altLang="en-US" sz="1300">
                <a:sym typeface="+mn-ea"/>
              </a:rPr>
              <a:t>图</a:t>
            </a:r>
            <a:endParaRPr lang="zh-CN" altLang="en-US" sz="1300">
              <a:sym typeface="+mn-ea"/>
            </a:endParaRPr>
          </a:p>
        </p:txBody>
      </p:sp>
      <p:sp>
        <p:nvSpPr>
          <p:cNvPr id="72" name="矩形 71"/>
          <p:cNvSpPr/>
          <p:nvPr/>
        </p:nvSpPr>
        <p:spPr>
          <a:xfrm rot="16200000">
            <a:off x="1109980" y="1372235"/>
            <a:ext cx="1833245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14640000">
            <a:off x="1633855" y="2769235"/>
            <a:ext cx="128778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0800000">
            <a:off x="2465070" y="3305175"/>
            <a:ext cx="128778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0800000">
            <a:off x="3682365" y="3305175"/>
            <a:ext cx="128778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0800000">
            <a:off x="4897755" y="3291205"/>
            <a:ext cx="128778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 rot="9660000">
            <a:off x="6034405" y="3171190"/>
            <a:ext cx="883920" cy="180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9235" y="325120"/>
            <a:ext cx="2077085" cy="1096645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9810" y="294640"/>
            <a:ext cx="1933575" cy="292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035" y="202565"/>
            <a:ext cx="6583045" cy="461137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矩形 17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新街综合布线改造方案</a:t>
            </a:r>
            <a:endParaRPr lang="zh-CN" altLang="en-US" sz="1300"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8285" y="356235"/>
            <a:ext cx="52228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、在一层安装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个网络机柜，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网络机箱尺寸：高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600mm*530mm*400mm</a:t>
            </a:r>
            <a:endParaRPr lang="en-US" altLang="zh-CN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、在二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层安装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个网络机柜，网络机箱尺寸：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高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600mm*530mm*400mm</a:t>
            </a:r>
            <a:b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在三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层安装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个网络机柜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，网络机箱尺寸：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高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300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mm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*530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mm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*400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mm</a:t>
            </a:r>
            <a:b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在四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层安装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个网络机柜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，网络机箱尺寸：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高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600mm*530mm*400mm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16040" y="276225"/>
            <a:ext cx="2523490" cy="183832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684010" y="901700"/>
            <a:ext cx="13525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 b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3</a:t>
            </a:r>
            <a:r>
              <a:rPr lang="zh-CN" altLang="zh-CN" sz="1600" b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层机柜位置</a:t>
            </a:r>
            <a:endParaRPr lang="zh-CN" altLang="zh-CN" sz="1600" b="1">
              <a:solidFill>
                <a:srgbClr val="FF0000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0190" y="1092200"/>
            <a:ext cx="457771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、各楼层的网线，全部汇聚到每个楼层的网络机柜中。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6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、每个网络机柜配置配线架，每根网线连接到配件架上。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7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、在网线的两端编号，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对的编号必须是唯一的。</a:t>
            </a:r>
            <a:endParaRPr lang="zh-CN" altLang="en-US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</a:t>
            </a:r>
            <a:r>
              <a: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、在各办公室安装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86型接线盒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、六类网线面板、六类网线模块。   每个网线面板都采用4口面板或</a:t>
            </a:r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口面板。</a:t>
            </a:r>
            <a:endParaRPr lang="zh-CN" altLang="zh-CN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9</a:t>
            </a:r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、从一层的网络机柜，放一条光纤到机房。</a:t>
            </a:r>
            <a:endParaRPr lang="zh-CN" altLang="zh-CN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从三层的网络机柜，放一条光纤到机房。</a:t>
            </a:r>
            <a:endParaRPr lang="zh-CN" altLang="zh-CN" sz="1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zh-CN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从四层的网络机柜，放一条光纤到机房。</a:t>
            </a:r>
            <a:b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10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、每条光纤采用12芯的规格。</a:t>
            </a:r>
            <a:endParaRPr lang="zh-CN" altLang="en-US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每对芯的光纤线路需要编号，每对芯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的编号必须是唯一的。</a:t>
            </a:r>
            <a:endParaRPr lang="zh-CN" altLang="en-US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一层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12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芯光纤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、二层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12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芯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光纤，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全部制作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LC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三层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12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芯光纤、四层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12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芯光纤，其中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根是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LC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接口，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根是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SC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接口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b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11</a:t>
            </a:r>
            <a:r>
              <a:rPr lang="zh-CN" alt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、网络机柜中跳线架之间相隔理线架，网线布线要做到美观。</a:t>
            </a:r>
            <a:endParaRPr lang="zh-CN" altLang="en-US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12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从一层的网络机柜，放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10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条网线到二层核心机柜。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4560" y="2301875"/>
            <a:ext cx="1873250" cy="11360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535" y="3953510"/>
            <a:ext cx="1818640" cy="11029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755" y="295275"/>
            <a:ext cx="887730" cy="17716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9950" y="3004820"/>
            <a:ext cx="2455545" cy="20910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4115" y="2185035"/>
            <a:ext cx="773430" cy="5880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1075" y="2167890"/>
            <a:ext cx="622935" cy="60515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085715" y="2667635"/>
            <a:ext cx="6273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口面板</a:t>
            </a:r>
            <a:endParaRPr lang="zh-CN" altLang="en-US" sz="1000"/>
          </a:p>
        </p:txBody>
      </p:sp>
      <p:sp>
        <p:nvSpPr>
          <p:cNvPr id="13" name="文本框 12"/>
          <p:cNvSpPr txBox="1"/>
          <p:nvPr/>
        </p:nvSpPr>
        <p:spPr>
          <a:xfrm>
            <a:off x="6062980" y="2673985"/>
            <a:ext cx="6273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口面板</a:t>
            </a:r>
            <a:endParaRPr lang="zh-CN" altLang="en-US" sz="1000"/>
          </a:p>
        </p:txBody>
      </p:sp>
      <p:sp>
        <p:nvSpPr>
          <p:cNvPr id="14" name="文本框 13"/>
          <p:cNvSpPr txBox="1"/>
          <p:nvPr/>
        </p:nvSpPr>
        <p:spPr>
          <a:xfrm>
            <a:off x="7041515" y="3272790"/>
            <a:ext cx="5638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000"/>
              <a:t>跳线架</a:t>
            </a:r>
            <a:endParaRPr lang="zh-CN" altLang="en-US" sz="1000"/>
          </a:p>
        </p:txBody>
      </p:sp>
      <p:sp>
        <p:nvSpPr>
          <p:cNvPr id="15" name="文本框 14"/>
          <p:cNvSpPr txBox="1"/>
          <p:nvPr/>
        </p:nvSpPr>
        <p:spPr>
          <a:xfrm>
            <a:off x="7046595" y="3011170"/>
            <a:ext cx="5638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000"/>
              <a:t>理线架</a:t>
            </a:r>
            <a:endParaRPr lang="zh-CN" altLang="en-US" sz="1000"/>
          </a:p>
        </p:txBody>
      </p:sp>
      <p:sp>
        <p:nvSpPr>
          <p:cNvPr id="16" name="文本框 15"/>
          <p:cNvSpPr txBox="1"/>
          <p:nvPr/>
        </p:nvSpPr>
        <p:spPr>
          <a:xfrm>
            <a:off x="7041515" y="3793490"/>
            <a:ext cx="5638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000"/>
              <a:t>跳线架</a:t>
            </a:r>
            <a:endParaRPr lang="zh-CN" altLang="en-US" sz="1000"/>
          </a:p>
        </p:txBody>
      </p:sp>
      <p:sp>
        <p:nvSpPr>
          <p:cNvPr id="17" name="文本框 16"/>
          <p:cNvSpPr txBox="1"/>
          <p:nvPr/>
        </p:nvSpPr>
        <p:spPr>
          <a:xfrm>
            <a:off x="7041515" y="4273550"/>
            <a:ext cx="5638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000"/>
              <a:t>跳线架</a:t>
            </a:r>
            <a:endParaRPr lang="zh-CN" altLang="en-US" sz="1000"/>
          </a:p>
        </p:txBody>
      </p:sp>
      <p:sp>
        <p:nvSpPr>
          <p:cNvPr id="19" name="文本框 18"/>
          <p:cNvSpPr txBox="1"/>
          <p:nvPr/>
        </p:nvSpPr>
        <p:spPr>
          <a:xfrm>
            <a:off x="7046595" y="3554730"/>
            <a:ext cx="5638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000"/>
              <a:t>理线架</a:t>
            </a:r>
            <a:endParaRPr lang="zh-CN" altLang="en-US" sz="1000"/>
          </a:p>
        </p:txBody>
      </p:sp>
      <p:sp>
        <p:nvSpPr>
          <p:cNvPr id="20" name="文本框 19"/>
          <p:cNvSpPr txBox="1"/>
          <p:nvPr/>
        </p:nvSpPr>
        <p:spPr>
          <a:xfrm>
            <a:off x="7040245" y="4051300"/>
            <a:ext cx="5638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000"/>
              <a:t>理线架</a:t>
            </a:r>
            <a:endParaRPr lang="zh-CN" altLang="en-US" sz="1000"/>
          </a:p>
        </p:txBody>
      </p:sp>
      <p:sp>
        <p:nvSpPr>
          <p:cNvPr id="21" name="文本框 20"/>
          <p:cNvSpPr txBox="1"/>
          <p:nvPr/>
        </p:nvSpPr>
        <p:spPr>
          <a:xfrm>
            <a:off x="7040245" y="4540250"/>
            <a:ext cx="5638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000"/>
              <a:t>理线架</a:t>
            </a:r>
            <a:endParaRPr lang="zh-CN" altLang="en-US" sz="1000"/>
          </a:p>
        </p:txBody>
      </p:sp>
      <p:sp>
        <p:nvSpPr>
          <p:cNvPr id="24" name="文本框 23"/>
          <p:cNvSpPr txBox="1"/>
          <p:nvPr/>
        </p:nvSpPr>
        <p:spPr>
          <a:xfrm>
            <a:off x="7040245" y="4766310"/>
            <a:ext cx="563880" cy="245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1000"/>
              <a:t>跳线架</a:t>
            </a:r>
            <a:endParaRPr lang="zh-CN" altLang="en-US" sz="1000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010" y="3977640"/>
            <a:ext cx="1375410" cy="110299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矩形 17"/>
          <p:cNvSpPr/>
          <p:nvPr/>
        </p:nvSpPr>
        <p:spPr>
          <a:xfrm>
            <a:off x="-3175" y="-6350"/>
            <a:ext cx="9150985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00">
                <a:sym typeface="+mn-ea"/>
              </a:rPr>
              <a:t>一层网络机柜规划图</a:t>
            </a:r>
            <a:endParaRPr lang="zh-CN" altLang="en-US" sz="1300">
              <a:sym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50495" y="318135"/>
            <a:ext cx="11462385" cy="5393690"/>
            <a:chOff x="237" y="501"/>
            <a:chExt cx="18051" cy="8494"/>
          </a:xfrm>
        </p:grpSpPr>
        <p:sp>
          <p:nvSpPr>
            <p:cNvPr id="27" name="文本框 26"/>
            <p:cNvSpPr txBox="1"/>
            <p:nvPr/>
          </p:nvSpPr>
          <p:spPr>
            <a:xfrm>
              <a:off x="237" y="1319"/>
              <a:ext cx="2264" cy="1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2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  1.</a:t>
              </a:r>
              <a:r>
                <a:rPr lang="zh-CN" altLang="en-US" sz="12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将一层两个网络机柜之间联通</a:t>
              </a:r>
              <a:br>
                <a:rPr lang="zh-CN" altLang="en-US" sz="12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</a:br>
              <a:r>
                <a:rPr lang="zh-CN" altLang="en-US" sz="12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  </a:t>
              </a:r>
              <a:r>
                <a:rPr lang="en-US" altLang="zh-CN" sz="12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2.</a:t>
              </a:r>
              <a:r>
                <a:rPr lang="zh-CN" altLang="zh-CN" sz="12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网线、</a:t>
              </a:r>
              <a:r>
                <a:rPr lang="zh-CN" altLang="en-US" sz="12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光纤从</a:t>
              </a:r>
              <a:r>
                <a:rPr lang="zh-CN" altLang="en-US" sz="1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一层网络机柜的顶部进入机柜</a:t>
              </a:r>
              <a:endParaRPr lang="zh-CN" altLang="en-US" sz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5772" y="6941"/>
              <a:ext cx="2709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200">
                  <a:solidFill>
                    <a:srgbClr val="FF0000"/>
                  </a:solidFill>
                </a:rPr>
                <a:t>一层点位</a:t>
              </a:r>
              <a:br>
                <a:rPr lang="zh-CN" altLang="en-US" sz="1200">
                  <a:solidFill>
                    <a:srgbClr val="FF0000"/>
                  </a:solidFill>
                </a:rPr>
              </a:br>
              <a:r>
                <a:rPr lang="zh-CN" altLang="en-US" sz="1200">
                  <a:solidFill>
                    <a:srgbClr val="FF0000"/>
                  </a:solidFill>
                </a:rPr>
                <a:t>网络点位：</a:t>
              </a:r>
              <a:r>
                <a:rPr lang="en-US" altLang="zh-CN" sz="1200">
                  <a:solidFill>
                    <a:srgbClr val="FF0000"/>
                  </a:solidFill>
                </a:rPr>
                <a:t>130</a:t>
              </a:r>
              <a:r>
                <a:rPr lang="zh-CN" altLang="en-US" sz="1200">
                  <a:solidFill>
                    <a:srgbClr val="FF0000"/>
                  </a:solidFill>
                </a:rPr>
                <a:t>个           </a:t>
              </a:r>
              <a:br>
                <a:rPr lang="zh-CN" altLang="en-US" sz="1200">
                  <a:solidFill>
                    <a:srgbClr val="FF0000"/>
                  </a:solidFill>
                </a:rPr>
              </a:br>
              <a:r>
                <a:rPr lang="zh-CN" altLang="en-US" sz="1200">
                  <a:solidFill>
                    <a:srgbClr val="FF0000"/>
                  </a:solidFill>
                  <a:sym typeface="+mn-ea"/>
                </a:rPr>
                <a:t>电源点位：</a:t>
              </a:r>
              <a:r>
                <a:rPr lang="en-US" altLang="zh-CN" sz="1200">
                  <a:solidFill>
                    <a:srgbClr val="FF0000"/>
                  </a:solidFill>
                  <a:sym typeface="+mn-ea"/>
                </a:rPr>
                <a:t>24</a:t>
              </a:r>
              <a:r>
                <a:rPr lang="zh-CN" altLang="zh-CN" sz="1200">
                  <a:solidFill>
                    <a:srgbClr val="FF0000"/>
                  </a:solidFill>
                  <a:sym typeface="+mn-ea"/>
                </a:rPr>
                <a:t>个</a:t>
              </a:r>
              <a:endParaRPr lang="en-US" altLang="zh-CN" sz="1200">
                <a:solidFill>
                  <a:srgbClr val="FF0000"/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4914" y="5585"/>
              <a:ext cx="2702" cy="3410"/>
              <a:chOff x="14957" y="6718"/>
              <a:chExt cx="2702" cy="3410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15091" y="7111"/>
                <a:ext cx="2568" cy="72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r>
                  <a:rPr lang="zh-CN" altLang="en-US" sz="120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网络机箱尺寸：</a:t>
                </a:r>
                <a:br>
                  <a:rPr lang="zh-CN" altLang="en-US" sz="120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</a:br>
                <a:r>
                  <a:rPr lang="en-US" altLang="zh-CN" sz="120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600mm*530mm*400mm</a:t>
                </a:r>
                <a:endParaRPr lang="zh-CN" altLang="en-US" sz="1200"/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14957" y="6718"/>
                <a:ext cx="2171" cy="3410"/>
                <a:chOff x="14864" y="489"/>
                <a:chExt cx="2171" cy="3410"/>
              </a:xfrm>
            </p:grpSpPr>
            <p:sp>
              <p:nvSpPr>
                <p:cNvPr id="13" name="矩形 12"/>
                <p:cNvSpPr/>
                <p:nvPr/>
              </p:nvSpPr>
              <p:spPr>
                <a:xfrm>
                  <a:off x="14864" y="489"/>
                  <a:ext cx="2171" cy="34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2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cxnSp>
              <p:nvCxnSpPr>
                <p:cNvPr id="6" name="直接箭头连接符 5"/>
                <p:cNvCxnSpPr/>
                <p:nvPr/>
              </p:nvCxnSpPr>
              <p:spPr>
                <a:xfrm>
                  <a:off x="15081" y="501"/>
                  <a:ext cx="41" cy="3391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文本框 6"/>
                <p:cNvSpPr txBox="1"/>
                <p:nvPr/>
              </p:nvSpPr>
              <p:spPr>
                <a:xfrm>
                  <a:off x="14998" y="3378"/>
                  <a:ext cx="1181" cy="434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r>
                    <a:rPr lang="zh-CN" altLang="zh-CN" sz="1200">
                      <a:solidFill>
                        <a:srgbClr val="FF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  <a:cs typeface="宋体" panose="02010600030101010101" pitchFamily="2" charset="-122"/>
                      <a:sym typeface="+mn-ea"/>
                    </a:rPr>
                    <a:t>高</a:t>
                  </a:r>
                  <a:r>
                    <a:rPr lang="en-US" altLang="zh-CN" sz="1200">
                      <a:solidFill>
                        <a:srgbClr val="FF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  <a:cs typeface="宋体" panose="02010600030101010101" pitchFamily="2" charset="-122"/>
                      <a:sym typeface="+mn-ea"/>
                    </a:rPr>
                    <a:t>60cm</a:t>
                  </a:r>
                  <a:endParaRPr lang="en-US" altLang="zh-CN" sz="12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14988" y="2846"/>
                  <a:ext cx="1889" cy="38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r>
                    <a:rPr lang="zh-CN" altLang="en-US" sz="1000" b="1">
                      <a:solidFill>
                        <a:schemeClr val="accent1">
                          <a:lumMod val="50000"/>
                        </a:schemeClr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交换机 </a:t>
                  </a:r>
                  <a:r>
                    <a:rPr lang="en-US" altLang="zh-CN" sz="1000" b="1">
                      <a:solidFill>
                        <a:schemeClr val="accent1">
                          <a:lumMod val="50000"/>
                        </a:schemeClr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5CM</a:t>
                  </a:r>
                  <a:endParaRPr lang="en-US" altLang="zh-CN" sz="1000" b="1">
                    <a:solidFill>
                      <a:schemeClr val="accent1">
                        <a:lumMod val="50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15122" y="1607"/>
                  <a:ext cx="1756" cy="434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r>
                    <a:rPr lang="en-US" altLang="zh-CN" sz="1200">
                      <a:latin typeface="宋体" panose="02010600030101010101" pitchFamily="2" charset="-122"/>
                      <a:ea typeface="宋体" panose="02010600030101010101" pitchFamily="2" charset="-122"/>
                      <a:cs typeface="宋体" panose="02010600030101010101" pitchFamily="2" charset="-122"/>
                      <a:sym typeface="+mn-ea"/>
                    </a:rPr>
                    <a:t>60/5=12</a:t>
                  </a:r>
                  <a:r>
                    <a:rPr lang="zh-CN" altLang="zh-CN" sz="1200">
                      <a:latin typeface="宋体" panose="02010600030101010101" pitchFamily="2" charset="-122"/>
                      <a:ea typeface="宋体" panose="02010600030101010101" pitchFamily="2" charset="-122"/>
                      <a:cs typeface="宋体" panose="02010600030101010101" pitchFamily="2" charset="-122"/>
                      <a:sym typeface="+mn-ea"/>
                    </a:rPr>
                    <a:t>个</a:t>
                  </a:r>
                  <a:endParaRPr lang="zh-CN" altLang="zh-CN" sz="120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endParaRPr>
                </a:p>
              </p:txBody>
            </p:sp>
          </p:grpSp>
        </p:grpSp>
        <p:sp>
          <p:nvSpPr>
            <p:cNvPr id="25" name="矩形 24"/>
            <p:cNvSpPr/>
            <p:nvPr/>
          </p:nvSpPr>
          <p:spPr>
            <a:xfrm>
              <a:off x="3218" y="1683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3106" y="1242"/>
              <a:ext cx="3468" cy="5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331" y="3465"/>
              <a:ext cx="2282" cy="3636"/>
              <a:chOff x="618" y="1921"/>
              <a:chExt cx="2282" cy="36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618" y="1921"/>
                <a:ext cx="2282" cy="3636"/>
                <a:chOff x="237" y="692"/>
                <a:chExt cx="2282" cy="3636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237" y="2790"/>
                  <a:ext cx="1950" cy="15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9" name="矩形 8"/>
                <p:cNvSpPr/>
                <p:nvPr/>
              </p:nvSpPr>
              <p:spPr>
                <a:xfrm>
                  <a:off x="237" y="1310"/>
                  <a:ext cx="1950" cy="14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/>
              </p:nvSpPr>
              <p:spPr>
                <a:xfrm>
                  <a:off x="1759" y="1061"/>
                  <a:ext cx="233" cy="49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1505" y="692"/>
                  <a:ext cx="1015" cy="434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r>
                    <a:rPr lang="zh-CN" altLang="zh-CN" sz="1200">
                      <a:latin typeface="宋体" panose="02010600030101010101" pitchFamily="2" charset="-122"/>
                      <a:ea typeface="宋体" panose="02010600030101010101" pitchFamily="2" charset="-122"/>
                      <a:cs typeface="宋体" panose="02010600030101010101" pitchFamily="2" charset="-122"/>
                      <a:sym typeface="+mn-ea"/>
                    </a:rPr>
                    <a:t>光纤</a:t>
                  </a:r>
                  <a:endParaRPr lang="zh-CN" altLang="zh-CN" sz="120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endParaRP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619" y="2617"/>
                  <a:ext cx="1191" cy="29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535" y="2884"/>
                  <a:ext cx="1610" cy="10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zh-CN" altLang="en-US" sz="1200">
                      <a:solidFill>
                        <a:schemeClr val="tx1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  <a:cs typeface="宋体" panose="02010600030101010101" pitchFamily="2" charset="-122"/>
                    </a:rPr>
                    <a:t>将一层两个网络机柜之间联通</a:t>
                  </a:r>
                  <a:endParaRPr lang="zh-CN" altLang="en-US" sz="1200">
                    <a:solidFill>
                      <a:schemeClr val="tx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744" y="707"/>
                  <a:ext cx="1015" cy="434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r>
                    <a:rPr lang="zh-CN" altLang="zh-CN" sz="1200">
                      <a:latin typeface="宋体" panose="02010600030101010101" pitchFamily="2" charset="-122"/>
                      <a:ea typeface="宋体" panose="02010600030101010101" pitchFamily="2" charset="-122"/>
                      <a:cs typeface="宋体" panose="02010600030101010101" pitchFamily="2" charset="-122"/>
                      <a:sym typeface="+mn-ea"/>
                    </a:rPr>
                    <a:t>网线</a:t>
                  </a:r>
                  <a:endParaRPr lang="zh-CN" altLang="zh-CN" sz="120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877" y="1061"/>
                  <a:ext cx="528" cy="49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1" name="文本框 40"/>
              <p:cNvSpPr txBox="1"/>
              <p:nvPr/>
            </p:nvSpPr>
            <p:spPr>
              <a:xfrm>
                <a:off x="1000" y="2989"/>
                <a:ext cx="172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zh-CN">
                    <a:solidFill>
                      <a:schemeClr val="accent5">
                        <a:lumMod val="75000"/>
                      </a:schemeClr>
                    </a:solidFill>
                  </a:rPr>
                  <a:t>上机柜</a:t>
                </a:r>
                <a:endParaRPr lang="zh-CN" altLang="zh-CN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860" y="4977"/>
                <a:ext cx="1726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zh-CN">
                    <a:solidFill>
                      <a:schemeClr val="accent5">
                        <a:lumMod val="75000"/>
                      </a:schemeClr>
                    </a:solidFill>
                  </a:rPr>
                  <a:t>下机柜</a:t>
                </a:r>
                <a:endParaRPr lang="zh-CN" altLang="zh-CN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3042" y="792"/>
              <a:ext cx="1726" cy="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zh-CN" sz="1500">
                  <a:solidFill>
                    <a:schemeClr val="accent5">
                      <a:lumMod val="75000"/>
                    </a:schemeClr>
                  </a:solidFill>
                </a:rPr>
                <a:t>上机柜</a:t>
              </a:r>
              <a:endParaRPr lang="zh-CN" altLang="zh-CN" sz="15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3218" y="2075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3208" y="2823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208" y="3195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208" y="3948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55" name="直接箭头连接符 54"/>
            <p:cNvCxnSpPr/>
            <p:nvPr/>
          </p:nvCxnSpPr>
          <p:spPr>
            <a:xfrm>
              <a:off x="2899" y="1238"/>
              <a:ext cx="26" cy="5531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55"/>
            <p:cNvSpPr txBox="1"/>
            <p:nvPr/>
          </p:nvSpPr>
          <p:spPr>
            <a:xfrm>
              <a:off x="2497" y="3195"/>
              <a:ext cx="1181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45cm</a:t>
              </a:r>
              <a:endPara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164" y="5363"/>
              <a:ext cx="3448" cy="1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上机柜只有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45cm</a:t>
              </a:r>
              <a:r>
                <a:rPr lang="zh-CN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，不能使用理线架，可以采用高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.5</a:t>
              </a:r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的线槽代替跳线架，剥去外壳，作为理线架使用。多股网线之间使用捆绑绳绑定。</a:t>
              </a:r>
              <a:b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</a:br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剩余空间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45-36=9cm</a:t>
              </a:r>
              <a:endParaRPr lang="en-US" altLang="zh-CN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7418" y="5412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48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排队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7304" y="1238"/>
              <a:ext cx="3468" cy="5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240" y="788"/>
              <a:ext cx="1726" cy="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zh-CN" sz="1500">
                  <a:solidFill>
                    <a:schemeClr val="accent5">
                      <a:lumMod val="75000"/>
                    </a:schemeClr>
                  </a:solidFill>
                </a:rPr>
                <a:t>下机柜</a:t>
              </a:r>
              <a:endParaRPr lang="zh-CN" altLang="zh-CN" sz="15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3208" y="4318"/>
              <a:ext cx="3264" cy="29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口跳线架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4357" y="501"/>
              <a:ext cx="2947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1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130/24=5.4</a:t>
              </a:r>
              <a:r>
                <a:rPr lang="zh-CN" altLang="zh-CN" sz="1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个</a:t>
              </a:r>
              <a:r>
                <a:rPr lang="en-US" altLang="zh-CN" sz="1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=6</a:t>
              </a:r>
              <a:r>
                <a:rPr lang="zh-CN" altLang="zh-CN" sz="1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个跳线架</a:t>
              </a:r>
              <a:endPara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7382" y="5014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7382" y="3793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7406" y="4609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内网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7406" y="4174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内网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7406" y="2591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406" y="2997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外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网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3127" y="1611"/>
              <a:ext cx="1181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5cm</a:t>
              </a:r>
              <a:endPara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3199" y="1297"/>
              <a:ext cx="3282" cy="302"/>
            </a:xfrm>
            <a:prstGeom prst="rect">
              <a:avLst/>
            </a:prstGeom>
            <a:noFill/>
            <a:ln w="12700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000">
                  <a:solidFill>
                    <a:schemeClr val="accent1">
                      <a:lumMod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1.5cm</a:t>
              </a:r>
              <a:r>
                <a:rPr lang="zh-CN" altLang="en-US" sz="1000">
                  <a:solidFill>
                    <a:schemeClr val="accent1">
                      <a:lumMod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线槽</a:t>
              </a:r>
              <a:endParaRPr lang="zh-CN" altLang="en-US" sz="1000">
                <a:solidFill>
                  <a:schemeClr val="accent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3199" y="2437"/>
              <a:ext cx="3282" cy="302"/>
            </a:xfrm>
            <a:prstGeom prst="rect">
              <a:avLst/>
            </a:prstGeom>
            <a:noFill/>
            <a:ln w="12700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000">
                  <a:solidFill>
                    <a:schemeClr val="accent1">
                      <a:lumMod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1.5cm</a:t>
              </a:r>
              <a:r>
                <a:rPr lang="zh-CN" altLang="en-US" sz="1000">
                  <a:solidFill>
                    <a:schemeClr val="accent1">
                      <a:lumMod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线槽</a:t>
              </a:r>
              <a:endParaRPr lang="zh-CN" altLang="en-US" sz="1000">
                <a:solidFill>
                  <a:schemeClr val="accent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3202" y="3544"/>
              <a:ext cx="3282" cy="302"/>
            </a:xfrm>
            <a:prstGeom prst="rect">
              <a:avLst/>
            </a:prstGeom>
            <a:noFill/>
            <a:ln w="12700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000">
                  <a:solidFill>
                    <a:schemeClr val="accent1">
                      <a:lumMod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1.5cm</a:t>
              </a:r>
              <a:r>
                <a:rPr lang="zh-CN" altLang="en-US" sz="1000">
                  <a:solidFill>
                    <a:schemeClr val="accent1">
                      <a:lumMod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线槽</a:t>
              </a:r>
              <a:endParaRPr lang="zh-CN" altLang="en-US" sz="1000">
                <a:solidFill>
                  <a:schemeClr val="accent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3206" y="4700"/>
              <a:ext cx="3282" cy="302"/>
            </a:xfrm>
            <a:prstGeom prst="rect">
              <a:avLst/>
            </a:prstGeom>
            <a:noFill/>
            <a:ln w="12700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000">
                  <a:solidFill>
                    <a:schemeClr val="accent1">
                      <a:lumMod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1.5cm</a:t>
              </a:r>
              <a:r>
                <a:rPr lang="zh-CN" altLang="en-US" sz="1000">
                  <a:solidFill>
                    <a:schemeClr val="accent1">
                      <a:lumMod val="50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线槽</a:t>
              </a:r>
              <a:endParaRPr lang="zh-CN" altLang="en-US" sz="1000">
                <a:solidFill>
                  <a:schemeClr val="accent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925" y="6829"/>
              <a:ext cx="344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5cm*6=30cm</a:t>
              </a:r>
              <a:br>
                <a:rPr 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</a:br>
              <a:r>
                <a:rPr 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1.5*4=6cm</a:t>
              </a:r>
              <a:endParaRPr lang="en-US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90" name="直接箭头连接符 89"/>
            <p:cNvCxnSpPr/>
            <p:nvPr/>
          </p:nvCxnSpPr>
          <p:spPr>
            <a:xfrm>
              <a:off x="7103" y="1238"/>
              <a:ext cx="22" cy="5591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文本框 90"/>
            <p:cNvSpPr txBox="1"/>
            <p:nvPr/>
          </p:nvSpPr>
          <p:spPr>
            <a:xfrm>
              <a:off x="6693" y="3302"/>
              <a:ext cx="1181" cy="4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120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60cm</a:t>
              </a:r>
              <a:endParaRPr lang="en-US" altLang="zh-CN" sz="1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7418" y="2165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(WIFI)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7418" y="1393"/>
              <a:ext cx="3264" cy="2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9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理线架</a:t>
              </a:r>
              <a:endParaRPr lang="zh-CN" altLang="en-US" sz="9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7418" y="1785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(WIFI)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8145" y="6386"/>
              <a:ext cx="2537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剩余空间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5cm</a:t>
              </a:r>
              <a:endParaRPr lang="en-US" altLang="zh-CN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9080" y="6820"/>
              <a:ext cx="2290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1200">
                  <a:solidFill>
                    <a:srgbClr val="FF0000"/>
                  </a:solidFill>
                </a:rPr>
                <a:t>WIFI:   33 </a:t>
              </a:r>
              <a:r>
                <a:rPr lang="zh-CN" altLang="en-US" sz="1200">
                  <a:solidFill>
                    <a:srgbClr val="FF0000"/>
                  </a:solidFill>
                </a:rPr>
                <a:t>个 </a:t>
              </a:r>
              <a:br>
                <a:rPr lang="zh-CN" altLang="en-US" sz="1200">
                  <a:solidFill>
                    <a:srgbClr val="FF0000"/>
                  </a:solidFill>
                </a:rPr>
              </a:br>
              <a:r>
                <a:rPr lang="zh-CN" altLang="zh-CN" sz="1200">
                  <a:solidFill>
                    <a:srgbClr val="FF0000"/>
                  </a:solidFill>
                </a:rPr>
                <a:t>内网</a:t>
              </a:r>
              <a:r>
                <a:rPr lang="en-US" altLang="zh-CN" sz="1200">
                  <a:solidFill>
                    <a:srgbClr val="FF0000"/>
                  </a:solidFill>
                  <a:sym typeface="+mn-ea"/>
                </a:rPr>
                <a:t>:   </a:t>
              </a:r>
              <a:r>
                <a:rPr lang="en-US" altLang="zh-CN" sz="1200">
                  <a:solidFill>
                    <a:srgbClr val="FF0000"/>
                  </a:solidFill>
                </a:rPr>
                <a:t>32</a:t>
              </a:r>
              <a:r>
                <a:rPr lang="zh-CN" altLang="zh-CN" sz="1200">
                  <a:solidFill>
                    <a:srgbClr val="FF0000"/>
                  </a:solidFill>
                </a:rPr>
                <a:t>个</a:t>
              </a:r>
              <a:br>
                <a:rPr lang="zh-CN" altLang="zh-CN" sz="1200">
                  <a:solidFill>
                    <a:srgbClr val="FF0000"/>
                  </a:solidFill>
                </a:rPr>
              </a:br>
              <a:r>
                <a:rPr lang="zh-CN" altLang="zh-CN" sz="1200">
                  <a:solidFill>
                    <a:srgbClr val="FF0000"/>
                  </a:solidFill>
                </a:rPr>
                <a:t>外网</a:t>
              </a:r>
              <a:r>
                <a:rPr lang="en-US" altLang="zh-CN" sz="1200">
                  <a:solidFill>
                    <a:srgbClr val="FF0000"/>
                  </a:solidFill>
                  <a:sym typeface="+mn-ea"/>
                </a:rPr>
                <a:t>:   </a:t>
              </a:r>
              <a:r>
                <a:rPr lang="en-US" altLang="zh-CN" sz="1200">
                  <a:solidFill>
                    <a:srgbClr val="FF0000"/>
                  </a:solidFill>
                </a:rPr>
                <a:t>21</a:t>
              </a:r>
              <a:r>
                <a:rPr lang="zh-CN" altLang="en-US" sz="1200">
                  <a:solidFill>
                    <a:srgbClr val="FF0000"/>
                  </a:solidFill>
                </a:rPr>
                <a:t>个</a:t>
              </a:r>
              <a:br>
                <a:rPr lang="zh-CN" altLang="en-US" sz="1200">
                  <a:solidFill>
                    <a:srgbClr val="FF0000"/>
                  </a:solidFill>
                </a:rPr>
              </a:br>
              <a:r>
                <a:rPr lang="zh-CN" altLang="en-US" sz="1200">
                  <a:solidFill>
                    <a:srgbClr val="FF0000"/>
                  </a:solidFill>
                </a:rPr>
                <a:t>排队</a:t>
              </a:r>
              <a:r>
                <a:rPr lang="en-US" altLang="zh-CN" sz="1200">
                  <a:solidFill>
                    <a:srgbClr val="FF0000"/>
                  </a:solidFill>
                  <a:sym typeface="+mn-ea"/>
                </a:rPr>
                <a:t>:   </a:t>
              </a:r>
              <a:r>
                <a:rPr lang="en-US" altLang="zh-CN" sz="1200">
                  <a:solidFill>
                    <a:srgbClr val="FF0000"/>
                  </a:solidFill>
                </a:rPr>
                <a:t>44</a:t>
              </a:r>
              <a:r>
                <a:rPr lang="zh-CN" altLang="en-US" sz="1200">
                  <a:solidFill>
                    <a:srgbClr val="FF0000"/>
                  </a:solidFill>
                </a:rPr>
                <a:t>个</a:t>
              </a:r>
              <a:endParaRPr lang="en-US" altLang="zh-CN" sz="1200">
                <a:solidFill>
                  <a:srgbClr val="FF0000"/>
                </a:solidFill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10654" y="1713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TL-SL2226MP </a:t>
              </a:r>
              <a:r>
                <a:rPr lang="zh-CN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网线</a:t>
              </a:r>
              <a:endParaRPr lang="zh-CN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10646" y="2096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TL-SL2226MP</a:t>
              </a:r>
              <a:r>
                <a:rPr lang="en-US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</a:t>
              </a:r>
              <a:r>
                <a:rPr lang="zh-CN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网线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0676" y="2931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TL-SH1226 </a:t>
              </a:r>
              <a:r>
                <a:rPr lang="zh-CN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光纤</a:t>
              </a:r>
              <a:endParaRPr lang="zh-CN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10670" y="3346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旧 </a:t>
              </a:r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TL-SG2024 </a:t>
              </a:r>
              <a:r>
                <a:rPr lang="zh-CN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网线</a:t>
              </a:r>
              <a:endParaRPr lang="zh-CN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0664" y="4044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TL-SH1226 </a:t>
              </a:r>
              <a:r>
                <a:rPr lang="en-US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</a:t>
              </a:r>
              <a:r>
                <a:rPr lang="zh-CN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光纤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10676" y="4524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TL-SH1226</a:t>
              </a:r>
              <a:r>
                <a:rPr lang="en-US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</a:t>
              </a:r>
              <a:r>
                <a:rPr lang="zh-CN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光纤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10664" y="5366"/>
              <a:ext cx="2264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旧 </a:t>
              </a:r>
              <a:r>
                <a:rPr lang="en-US" sz="10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TL-SG5452 </a:t>
              </a:r>
              <a:r>
                <a:rPr lang="zh-CN" sz="10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网线</a:t>
              </a:r>
              <a:endParaRPr lang="en-US" sz="1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11054" y="6586"/>
              <a:ext cx="2968" cy="111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一层网络机柜的12芯光纤，制作12个LC接口</a:t>
              </a:r>
              <a:b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</a:b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从一层机柜放10根网线到二层机房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376" y="1640"/>
              <a:ext cx="3912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TL-SL2226MP：24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个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POE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千兆电口，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2个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上联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千兆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电口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345" y="2604"/>
              <a:ext cx="3564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TL-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SH1226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：24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个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千兆电口，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2个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万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兆光口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390" y="3413"/>
              <a:ext cx="3264" cy="2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24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口交换机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外</a:t>
              </a:r>
              <a:r>
                <a:rPr lang="zh-CN" altLang="en-US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网</a:t>
              </a:r>
              <a:r>
                <a:rPr lang="en-US" altLang="zh-CN" sz="90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)</a:t>
              </a:r>
              <a:endParaRPr lang="en-US" altLang="zh-CN" sz="9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375" y="1640"/>
              <a:ext cx="2188" cy="87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1.WIFI</a:t>
              </a:r>
              <a:r>
                <a:rPr lang="zh-CN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的两个</a:t>
              </a:r>
              <a:r>
                <a:rPr lang="en-US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TL-SL2226MP</a:t>
              </a:r>
              <a:r>
                <a:rPr 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，使用网线连接二层机房</a:t>
              </a:r>
              <a:endParaRPr lang="zh-CN" altLang="en-US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2214" y="2674"/>
              <a:ext cx="2201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.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外网的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TL-SH1226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使用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个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LC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接口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683" y="3624"/>
              <a:ext cx="3880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3.外网的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TL-SG2024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，使用网线连接二层机房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772" y="4298"/>
              <a:ext cx="3532" cy="3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4.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内网的两个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SH1226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使用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4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个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LC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接口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923" y="5609"/>
              <a:ext cx="3206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5.</a:t>
              </a:r>
              <a:r>
                <a:rPr lang="zh-CN" altLang="en-US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排队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的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TL-SG5452，使用网线连接二层机房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4345" y="3206"/>
              <a:ext cx="3564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TL-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SH1226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：24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个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千兆电口，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  <a:p>
              <a:pPr lvl="0" algn="l">
                <a:buClrTx/>
                <a:buSzTx/>
                <a:buFontTx/>
              </a:pP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2个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万</a:t>
              </a:r>
              <a:r>
                <a:rPr lang="en-US" altLang="zh-CN" sz="10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兆光口</a:t>
              </a:r>
              <a:endPara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51" y="7433"/>
              <a:ext cx="4131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6</a:t>
              </a:r>
              <a:r>
                <a:rPr 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个跳线架有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144</a:t>
              </a:r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个电口，用了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130</a:t>
              </a:r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个，剩下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14</a:t>
              </a:r>
              <a:r>
                <a:rPr lang="zh-CN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中，有</a:t>
              </a:r>
              <a:r>
                <a:rPr lang="en-US" altLang="zh-CN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10</a:t>
              </a:r>
              <a:r>
                <a:rPr lang="zh-CN" altLang="en-US" sz="10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个是到二层核心机柜的网线</a:t>
              </a:r>
              <a:endParaRPr lang="zh-CN" altLang="en-US" sz="1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811395" y="318135"/>
            <a:ext cx="187134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个跳线架备用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83705" y="318135"/>
            <a:ext cx="187134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个</a:t>
            </a:r>
            <a:r>
              <a:rPr lang="en-US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1.5cm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线槽</a:t>
            </a:r>
            <a:r>
              <a:rPr lang="zh-CN" altLang="zh-CN" sz="1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备用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936105" y="713740"/>
            <a:ext cx="187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配备</a:t>
            </a:r>
            <a:r>
              <a:rPr lang="en-US" altLang="zh-CN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6</a:t>
            </a:r>
            <a:r>
              <a:rPr lang="zh-CN" altLang="en-US" sz="1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个理线架</a:t>
            </a:r>
            <a:endParaRPr lang="zh-CN" altLang="en-US" sz="1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3877</Words>
  <Application>WPS 演示</Application>
  <PresentationFormat>宽屏</PresentationFormat>
  <Paragraphs>767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宋体</vt:lpstr>
      <vt:lpstr>Wingdings</vt:lpstr>
      <vt:lpstr>黑体</vt:lpstr>
      <vt:lpstr>仿宋</vt:lpstr>
      <vt:lpstr>微软雅黑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碧波荡漾</cp:lastModifiedBy>
  <cp:revision>656</cp:revision>
  <dcterms:created xsi:type="dcterms:W3CDTF">2024-05-27T00:18:00Z</dcterms:created>
  <dcterms:modified xsi:type="dcterms:W3CDTF">2024-08-26T00:45:21Z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